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rawings/drawing2.xml" ContentType="application/vnd.openxmlformats-officedocument.drawingml.chartshapes+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charts/chart6.xml" ContentType="application/vnd.openxmlformats-officedocument.drawingml.chart+xml"/>
  <Override PartName="/ppt/charts/chart3.xml" ContentType="application/vnd.openxmlformats-officedocument.drawingml.chart+xml"/>
  <Default Extension="xlsx" ContentType="application/vnd.openxmlformats-officedocument.spreadsheetml.sheet"/>
  <Override PartName="/ppt/charts/chart4.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drawings/drawing3.xml" ContentType="application/vnd.openxmlformats-officedocument.drawingml.chartshape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rawings/drawing1.xml" ContentType="application/vnd.openxmlformats-officedocument.drawingml.chartshap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72" r:id="rId1"/>
  </p:sldMasterIdLst>
  <p:notesMasterIdLst>
    <p:notesMasterId r:id="rId25"/>
  </p:notesMasterIdLst>
  <p:sldIdLst>
    <p:sldId id="256" r:id="rId2"/>
    <p:sldId id="365" r:id="rId3"/>
    <p:sldId id="322" r:id="rId4"/>
    <p:sldId id="293" r:id="rId5"/>
    <p:sldId id="307" r:id="rId6"/>
    <p:sldId id="324" r:id="rId7"/>
    <p:sldId id="362" r:id="rId8"/>
    <p:sldId id="347" r:id="rId9"/>
    <p:sldId id="320" r:id="rId10"/>
    <p:sldId id="270" r:id="rId11"/>
    <p:sldId id="359" r:id="rId12"/>
    <p:sldId id="325" r:id="rId13"/>
    <p:sldId id="326" r:id="rId14"/>
    <p:sldId id="356" r:id="rId15"/>
    <p:sldId id="344" r:id="rId16"/>
    <p:sldId id="354" r:id="rId17"/>
    <p:sldId id="366" r:id="rId18"/>
    <p:sldId id="355" r:id="rId19"/>
    <p:sldId id="364" r:id="rId20"/>
    <p:sldId id="343" r:id="rId21"/>
    <p:sldId id="329" r:id="rId22"/>
    <p:sldId id="367" r:id="rId23"/>
    <p:sldId id="330" r:id="rId24"/>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00"/>
    <a:srgbClr val="CC0000"/>
    <a:srgbClr val="FF6600"/>
    <a:srgbClr val="FF5050"/>
    <a:srgbClr val="990099"/>
    <a:srgbClr val="00CC00"/>
    <a:srgbClr val="990033"/>
    <a:srgbClr val="0099CC"/>
    <a:srgbClr val="3366FF"/>
    <a:srgbClr val="0066FF"/>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81" autoAdjust="0"/>
    <p:restoredTop sz="94660"/>
  </p:normalViewPr>
  <p:slideViewPr>
    <p:cSldViewPr>
      <p:cViewPr varScale="1">
        <p:scale>
          <a:sx n="103" d="100"/>
          <a:sy n="103" d="100"/>
        </p:scale>
        <p:origin x="-1050"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Book1"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Office_Excel_Worksheet1.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file:///\\ESCALADE.wso-ad.wso.whs.mil\NSEP\EHLS\Program%20-%202011\AnnRpt\2011%20Eng%20Pre%20and%20Post%20results.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ESCALADE\AdvaniK\DoNotDelete\Desktop\Final%20Assessment%20data%20breakdown%20final.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ESCALADE\AdvaniK\DoNotDelete\Desktop\Final%20Assessment%20data%20breakdown%20-%20for%20revised%20data.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plotArea>
      <c:layout>
        <c:manualLayout>
          <c:layoutTarget val="inner"/>
          <c:xMode val="edge"/>
          <c:yMode val="edge"/>
          <c:x val="0.10079872368895081"/>
          <c:y val="4.5177863405372207E-2"/>
          <c:w val="0.76236246204518565"/>
          <c:h val="0.8272443737086056"/>
        </c:manualLayout>
      </c:layout>
      <c:pieChart>
        <c:varyColors val="1"/>
        <c:ser>
          <c:idx val="0"/>
          <c:order val="0"/>
          <c:dPt>
            <c:idx val="0"/>
            <c:spPr>
              <a:solidFill>
                <a:schemeClr val="accent3"/>
              </a:solidFill>
            </c:spPr>
          </c:dPt>
          <c:dPt>
            <c:idx val="2"/>
            <c:spPr>
              <a:solidFill>
                <a:schemeClr val="tx2"/>
              </a:solidFill>
            </c:spPr>
          </c:dPt>
          <c:dLbls>
            <c:txPr>
              <a:bodyPr/>
              <a:lstStyle/>
              <a:p>
                <a:pPr>
                  <a:defRPr sz="1200" b="1">
                    <a:solidFill>
                      <a:schemeClr val="bg1"/>
                    </a:solidFill>
                  </a:defRPr>
                </a:pPr>
                <a:endParaRPr lang="en-US"/>
              </a:p>
            </c:txPr>
            <c:dLblPos val="inEnd"/>
            <c:showVal val="1"/>
            <c:showLeaderLines val="1"/>
          </c:dLbls>
          <c:cat>
            <c:strRef>
              <c:f>Sheet1!$B$5:$B$8</c:f>
              <c:strCache>
                <c:ptCount val="4"/>
                <c:pt idx="0">
                  <c:v>Superior</c:v>
                </c:pt>
                <c:pt idx="1">
                  <c:v>Advanced</c:v>
                </c:pt>
                <c:pt idx="2">
                  <c:v>Intermediate</c:v>
                </c:pt>
                <c:pt idx="3">
                  <c:v>Novice</c:v>
                </c:pt>
              </c:strCache>
            </c:strRef>
          </c:cat>
          <c:val>
            <c:numRef>
              <c:f>Sheet1!$C$5:$C$8</c:f>
              <c:numCache>
                <c:formatCode>0%</c:formatCode>
                <c:ptCount val="4"/>
                <c:pt idx="0">
                  <c:v>3.0000000000000027E-2</c:v>
                </c:pt>
                <c:pt idx="1">
                  <c:v>0.42000000000000032</c:v>
                </c:pt>
                <c:pt idx="2">
                  <c:v>0.46</c:v>
                </c:pt>
                <c:pt idx="3">
                  <c:v>9.0000000000000066E-2</c:v>
                </c:pt>
              </c:numCache>
            </c:numRef>
          </c:val>
        </c:ser>
        <c:firstSliceAng val="0"/>
      </c:pieChart>
    </c:plotArea>
    <c:legend>
      <c:legendPos val="b"/>
      <c:layout/>
      <c:txPr>
        <a:bodyPr/>
        <a:lstStyle/>
        <a:p>
          <a:pPr>
            <a:defRPr sz="1200"/>
          </a:pPr>
          <a:endParaRPr lang="en-US"/>
        </a:p>
      </c:txPr>
    </c:legend>
    <c:plotVisOnly val="1"/>
  </c:chart>
  <c:spPr>
    <a:ln>
      <a:noFill/>
    </a:ln>
  </c:spPr>
  <c:externalData r:id="rId1"/>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hart>
    <c:plotArea>
      <c:layout>
        <c:manualLayout>
          <c:layoutTarget val="inner"/>
          <c:xMode val="edge"/>
          <c:yMode val="edge"/>
          <c:x val="0.13567443775410426"/>
          <c:y val="6.3270229519182444E-2"/>
          <c:w val="0.76093072924707961"/>
          <c:h val="0.8256907913106607"/>
        </c:manualLayout>
      </c:layout>
      <c:pieChart>
        <c:varyColors val="1"/>
        <c:ser>
          <c:idx val="0"/>
          <c:order val="0"/>
          <c:dPt>
            <c:idx val="0"/>
            <c:spPr>
              <a:solidFill>
                <a:schemeClr val="accent3"/>
              </a:solidFill>
            </c:spPr>
          </c:dPt>
          <c:dPt>
            <c:idx val="2"/>
            <c:spPr>
              <a:solidFill>
                <a:schemeClr val="accent1"/>
              </a:solidFill>
            </c:spPr>
          </c:dPt>
          <c:dLbls>
            <c:txPr>
              <a:bodyPr/>
              <a:lstStyle/>
              <a:p>
                <a:pPr>
                  <a:defRPr sz="1200" b="1">
                    <a:solidFill>
                      <a:schemeClr val="bg1"/>
                    </a:solidFill>
                  </a:defRPr>
                </a:pPr>
                <a:endParaRPr lang="en-US"/>
              </a:p>
            </c:txPr>
            <c:showVal val="1"/>
            <c:showLeaderLines val="1"/>
          </c:dLbls>
          <c:cat>
            <c:strRef>
              <c:f>Sheet1!$B$12:$B$15</c:f>
              <c:strCache>
                <c:ptCount val="4"/>
                <c:pt idx="0">
                  <c:v>Superior</c:v>
                </c:pt>
                <c:pt idx="1">
                  <c:v>Advanced</c:v>
                </c:pt>
                <c:pt idx="2">
                  <c:v>Intermediate</c:v>
                </c:pt>
                <c:pt idx="3">
                  <c:v>Novice</c:v>
                </c:pt>
              </c:strCache>
            </c:strRef>
          </c:cat>
          <c:val>
            <c:numRef>
              <c:f>Sheet1!$C$12:$C$15</c:f>
              <c:numCache>
                <c:formatCode>0%</c:formatCode>
                <c:ptCount val="4"/>
                <c:pt idx="0">
                  <c:v>0.1</c:v>
                </c:pt>
                <c:pt idx="1">
                  <c:v>0.54</c:v>
                </c:pt>
                <c:pt idx="2">
                  <c:v>0.32000000000000384</c:v>
                </c:pt>
                <c:pt idx="3">
                  <c:v>0.05</c:v>
                </c:pt>
              </c:numCache>
            </c:numRef>
          </c:val>
        </c:ser>
        <c:firstSliceAng val="0"/>
      </c:pieChart>
    </c:plotArea>
    <c:legend>
      <c:legendPos val="b"/>
      <c:layout/>
      <c:txPr>
        <a:bodyPr/>
        <a:lstStyle/>
        <a:p>
          <a:pPr>
            <a:defRPr sz="1200"/>
          </a:pPr>
          <a:endParaRPr lang="en-US"/>
        </a:p>
      </c:txPr>
    </c:legend>
    <c:plotVisOnly val="1"/>
  </c:chart>
  <c:spPr>
    <a:ln>
      <a:noFill/>
    </a:ln>
  </c:sp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style val="18"/>
  <c:chart>
    <c:autoTitleDeleted val="1"/>
    <c:plotArea>
      <c:layout>
        <c:manualLayout>
          <c:layoutTarget val="inner"/>
          <c:xMode val="edge"/>
          <c:yMode val="edge"/>
          <c:x val="2.777579380015361E-2"/>
          <c:y val="0"/>
          <c:w val="0.54941768416615167"/>
          <c:h val="1"/>
        </c:manualLayout>
      </c:layout>
      <c:pieChart>
        <c:varyColors val="1"/>
        <c:ser>
          <c:idx val="1"/>
          <c:order val="1"/>
          <c:tx>
            <c:strRef>
              <c:f>Sheet1!$B$1</c:f>
              <c:strCache>
                <c:ptCount val="1"/>
                <c:pt idx="0">
                  <c:v>NSEP Service: Positions Held by Award Recipients </c:v>
                </c:pt>
              </c:strCache>
            </c:strRef>
          </c:tx>
          <c:dLbls>
            <c:dLbl>
              <c:idx val="0"/>
              <c:layout/>
              <c:tx>
                <c:rich>
                  <a:bodyPr/>
                  <a:lstStyle/>
                  <a:p>
                    <a:r>
                      <a:rPr lang="en-US" sz="1800" b="1" baseline="0" dirty="0" smtClean="0">
                        <a:solidFill>
                          <a:schemeClr val="bg1"/>
                        </a:solidFill>
                      </a:rPr>
                      <a:t>22</a:t>
                    </a:r>
                    <a:r>
                      <a:rPr lang="en-US" sz="1800" b="1" baseline="0" dirty="0">
                        <a:solidFill>
                          <a:schemeClr val="bg1"/>
                        </a:solidFill>
                      </a:rPr>
                      <a:t>%</a:t>
                    </a:r>
                  </a:p>
                </c:rich>
              </c:tx>
              <c:showPercent val="1"/>
            </c:dLbl>
            <c:dLbl>
              <c:idx val="1"/>
              <c:layout/>
              <c:tx>
                <c:rich>
                  <a:bodyPr/>
                  <a:lstStyle/>
                  <a:p>
                    <a:r>
                      <a:rPr lang="en-US" sz="1800" b="1" baseline="0" dirty="0" smtClean="0">
                        <a:solidFill>
                          <a:schemeClr val="bg1"/>
                        </a:solidFill>
                      </a:rPr>
                      <a:t>2</a:t>
                    </a:r>
                    <a:r>
                      <a:rPr lang="en-US" sz="1800" b="1" baseline="0" dirty="0">
                        <a:solidFill>
                          <a:schemeClr val="bg1"/>
                        </a:solidFill>
                      </a:rPr>
                      <a:t>%</a:t>
                    </a:r>
                  </a:p>
                </c:rich>
              </c:tx>
              <c:showPercent val="1"/>
            </c:dLbl>
            <c:txPr>
              <a:bodyPr/>
              <a:lstStyle/>
              <a:p>
                <a:pPr>
                  <a:defRPr sz="1800" b="1">
                    <a:solidFill>
                      <a:schemeClr val="bg1"/>
                    </a:solidFill>
                  </a:defRPr>
                </a:pPr>
                <a:endParaRPr lang="en-US"/>
              </a:p>
            </c:txPr>
            <c:showPercent val="1"/>
            <c:showLeaderLines val="1"/>
          </c:dLbls>
          <c:cat>
            <c:strRef>
              <c:f>Sheet1!$A$2:$A$8</c:f>
              <c:strCache>
                <c:ptCount val="6"/>
                <c:pt idx="0">
                  <c:v>Defense - 514</c:v>
                </c:pt>
                <c:pt idx="1">
                  <c:v>DHS - 58</c:v>
                </c:pt>
                <c:pt idx="2">
                  <c:v>State - 366</c:v>
                </c:pt>
                <c:pt idx="3">
                  <c:v>Intelligence - 85</c:v>
                </c:pt>
                <c:pt idx="4">
                  <c:v>Other Gov't - 599</c:v>
                </c:pt>
                <c:pt idx="5">
                  <c:v>Education - 721</c:v>
                </c:pt>
              </c:strCache>
            </c:strRef>
          </c:cat>
          <c:val>
            <c:numRef>
              <c:f>Sheet1!$B$2:$B$8</c:f>
              <c:numCache>
                <c:formatCode>General</c:formatCode>
                <c:ptCount val="7"/>
                <c:pt idx="0">
                  <c:v>514</c:v>
                </c:pt>
                <c:pt idx="1">
                  <c:v>58</c:v>
                </c:pt>
                <c:pt idx="2">
                  <c:v>366</c:v>
                </c:pt>
                <c:pt idx="3">
                  <c:v>85</c:v>
                </c:pt>
                <c:pt idx="4">
                  <c:v>599</c:v>
                </c:pt>
                <c:pt idx="5">
                  <c:v>721</c:v>
                </c:pt>
              </c:numCache>
            </c:numRef>
          </c:val>
        </c:ser>
        <c:ser>
          <c:idx val="0"/>
          <c:order val="0"/>
          <c:tx>
            <c:strRef>
              <c:f>Sheet1!$B$1</c:f>
              <c:strCache>
                <c:ptCount val="1"/>
                <c:pt idx="0">
                  <c:v>NSEP Service: Positions Held by Award Recipients </c:v>
                </c:pt>
              </c:strCache>
            </c:strRef>
          </c:tx>
          <c:dLbls>
            <c:showPercent val="1"/>
            <c:showLeaderLines val="1"/>
          </c:dLbls>
          <c:cat>
            <c:strRef>
              <c:f>Sheet1!$A$2:$A$8</c:f>
              <c:strCache>
                <c:ptCount val="6"/>
                <c:pt idx="0">
                  <c:v>Defense - 514</c:v>
                </c:pt>
                <c:pt idx="1">
                  <c:v>DHS - 58</c:v>
                </c:pt>
                <c:pt idx="2">
                  <c:v>State - 366</c:v>
                </c:pt>
                <c:pt idx="3">
                  <c:v>Intelligence - 85</c:v>
                </c:pt>
                <c:pt idx="4">
                  <c:v>Other Gov't - 599</c:v>
                </c:pt>
                <c:pt idx="5">
                  <c:v>Education - 721</c:v>
                </c:pt>
              </c:strCache>
            </c:strRef>
          </c:cat>
          <c:val>
            <c:numRef>
              <c:f>Sheet1!$B$2:$B$8</c:f>
              <c:numCache>
                <c:formatCode>General</c:formatCode>
                <c:ptCount val="7"/>
                <c:pt idx="0">
                  <c:v>514</c:v>
                </c:pt>
                <c:pt idx="1">
                  <c:v>58</c:v>
                </c:pt>
                <c:pt idx="2">
                  <c:v>366</c:v>
                </c:pt>
                <c:pt idx="3">
                  <c:v>85</c:v>
                </c:pt>
                <c:pt idx="4">
                  <c:v>599</c:v>
                </c:pt>
                <c:pt idx="5">
                  <c:v>721</c:v>
                </c:pt>
              </c:numCache>
            </c:numRef>
          </c:val>
        </c:ser>
        <c:dLbls>
          <c:showPercent val="1"/>
        </c:dLbls>
        <c:firstSliceAng val="0"/>
      </c:pieChart>
    </c:plotArea>
    <c:legend>
      <c:legendPos val="r"/>
      <c:legendEntry>
        <c:idx val="6"/>
        <c:delete val="1"/>
      </c:legendEntry>
      <c:layout>
        <c:manualLayout>
          <c:xMode val="edge"/>
          <c:yMode val="edge"/>
          <c:x val="0.63323105644299305"/>
          <c:y val="8.474576271186457E-2"/>
          <c:w val="0.30099456497192184"/>
          <c:h val="0.66085435295164374"/>
        </c:manualLayout>
      </c:layout>
      <c:txPr>
        <a:bodyPr/>
        <a:lstStyle/>
        <a:p>
          <a:pPr>
            <a:defRPr sz="1800"/>
          </a:pPr>
          <a:endParaRPr lang="en-US"/>
        </a:p>
      </c:txPr>
    </c:legend>
    <c:plotVisOnly val="1"/>
  </c:chart>
  <c:txPr>
    <a:bodyPr/>
    <a:lstStyle/>
    <a:p>
      <a:pPr>
        <a:defRPr sz="1800"/>
      </a:pPr>
      <a:endParaRPr lang="en-US"/>
    </a:p>
  </c:txPr>
  <c:externalData r:id="rId1"/>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a:pPr>
            <a:r>
              <a:rPr lang="en-US"/>
              <a:t>EHLS Program Goals Compared to 2011 English Exit Scores</a:t>
            </a:r>
          </a:p>
        </c:rich>
      </c:tx>
      <c:layout>
        <c:manualLayout>
          <c:xMode val="edge"/>
          <c:yMode val="edge"/>
          <c:x val="0.12658119658119696"/>
          <c:y val="3.6774363015497816E-2"/>
        </c:manualLayout>
      </c:layout>
    </c:title>
    <c:plotArea>
      <c:layout>
        <c:manualLayout>
          <c:layoutTarget val="inner"/>
          <c:xMode val="edge"/>
          <c:yMode val="edge"/>
          <c:x val="0.16452991452991458"/>
          <c:y val="0.21000808705058441"/>
          <c:w val="0.6563898983780897"/>
          <c:h val="0.60884735743729546"/>
        </c:manualLayout>
      </c:layout>
      <c:barChart>
        <c:barDir val="col"/>
        <c:grouping val="clustered"/>
        <c:ser>
          <c:idx val="0"/>
          <c:order val="0"/>
          <c:tx>
            <c:strRef>
              <c:f>Sheet1!$R$2</c:f>
              <c:strCache>
                <c:ptCount val="1"/>
                <c:pt idx="0">
                  <c:v>Program Goal</c:v>
                </c:pt>
              </c:strCache>
            </c:strRef>
          </c:tx>
          <c:spPr>
            <a:solidFill>
              <a:srgbClr val="144881"/>
            </a:solidFill>
          </c:spPr>
          <c:dLbls>
            <c:txPr>
              <a:bodyPr/>
              <a:lstStyle/>
              <a:p>
                <a:pPr>
                  <a:defRPr>
                    <a:solidFill>
                      <a:schemeClr val="bg1"/>
                    </a:solidFill>
                  </a:defRPr>
                </a:pPr>
                <a:endParaRPr lang="en-US"/>
              </a:p>
            </c:txPr>
            <c:dLblPos val="inEnd"/>
            <c:showVal val="1"/>
          </c:dLbls>
          <c:cat>
            <c:strRef>
              <c:f>Sheet1!$S$1:$U$1</c:f>
              <c:strCache>
                <c:ptCount val="3"/>
                <c:pt idx="0">
                  <c:v>ILR 2 or Higher</c:v>
                </c:pt>
                <c:pt idx="1">
                  <c:v>ILR 2+ or Higher</c:v>
                </c:pt>
                <c:pt idx="2">
                  <c:v>ILR 3</c:v>
                </c:pt>
              </c:strCache>
            </c:strRef>
          </c:cat>
          <c:val>
            <c:numRef>
              <c:f>Sheet1!$S$2:$U$2</c:f>
              <c:numCache>
                <c:formatCode>0%</c:formatCode>
                <c:ptCount val="3"/>
                <c:pt idx="0">
                  <c:v>1</c:v>
                </c:pt>
                <c:pt idx="1">
                  <c:v>0.75000000000000355</c:v>
                </c:pt>
                <c:pt idx="2">
                  <c:v>0.5</c:v>
                </c:pt>
              </c:numCache>
            </c:numRef>
          </c:val>
        </c:ser>
        <c:ser>
          <c:idx val="1"/>
          <c:order val="1"/>
          <c:tx>
            <c:strRef>
              <c:f>Sheet1!$R$3</c:f>
              <c:strCache>
                <c:ptCount val="1"/>
                <c:pt idx="0">
                  <c:v>Exit Scores</c:v>
                </c:pt>
              </c:strCache>
            </c:strRef>
          </c:tx>
          <c:spPr>
            <a:solidFill>
              <a:srgbClr val="B21F24"/>
            </a:solidFill>
          </c:spPr>
          <c:dLbls>
            <c:dLbl>
              <c:idx val="0"/>
              <c:layout/>
              <c:dLblPos val="inEnd"/>
              <c:showVal val="1"/>
            </c:dLbl>
            <c:dLbl>
              <c:idx val="1"/>
              <c:layout/>
              <c:dLblPos val="inEnd"/>
              <c:showVal val="1"/>
            </c:dLbl>
            <c:dLbl>
              <c:idx val="2"/>
              <c:layout/>
              <c:dLblPos val="inEnd"/>
              <c:showVal val="1"/>
            </c:dLbl>
            <c:delete val="1"/>
            <c:txPr>
              <a:bodyPr/>
              <a:lstStyle/>
              <a:p>
                <a:pPr>
                  <a:defRPr>
                    <a:solidFill>
                      <a:schemeClr val="bg1"/>
                    </a:solidFill>
                  </a:defRPr>
                </a:pPr>
                <a:endParaRPr lang="en-US"/>
              </a:p>
            </c:txPr>
            <c:dLblPos val="inEnd"/>
          </c:dLbls>
          <c:cat>
            <c:strRef>
              <c:f>Sheet1!$S$1:$U$1</c:f>
              <c:strCache>
                <c:ptCount val="3"/>
                <c:pt idx="0">
                  <c:v>ILR 2 or Higher</c:v>
                </c:pt>
                <c:pt idx="1">
                  <c:v>ILR 2+ or Higher</c:v>
                </c:pt>
                <c:pt idx="2">
                  <c:v>ILR 3</c:v>
                </c:pt>
              </c:strCache>
            </c:strRef>
          </c:cat>
          <c:val>
            <c:numRef>
              <c:f>Sheet1!$S$3:$U$3</c:f>
              <c:numCache>
                <c:formatCode>0.0%</c:formatCode>
                <c:ptCount val="3"/>
                <c:pt idx="0">
                  <c:v>0.98599999999999999</c:v>
                </c:pt>
                <c:pt idx="1">
                  <c:v>0.72700000000000164</c:v>
                </c:pt>
                <c:pt idx="2">
                  <c:v>0.41000000000000031</c:v>
                </c:pt>
              </c:numCache>
            </c:numRef>
          </c:val>
        </c:ser>
        <c:gapWidth val="98"/>
        <c:axId val="74619904"/>
        <c:axId val="74625792"/>
      </c:barChart>
      <c:catAx>
        <c:axId val="74619904"/>
        <c:scaling>
          <c:orientation val="minMax"/>
        </c:scaling>
        <c:axPos val="b"/>
        <c:majorTickMark val="none"/>
        <c:tickLblPos val="nextTo"/>
        <c:crossAx val="74625792"/>
        <c:crossesAt val="0"/>
        <c:auto val="1"/>
        <c:lblAlgn val="ctr"/>
        <c:lblOffset val="100"/>
      </c:catAx>
      <c:valAx>
        <c:axId val="74625792"/>
        <c:scaling>
          <c:orientation val="minMax"/>
          <c:max val="1"/>
        </c:scaling>
        <c:axPos val="l"/>
        <c:majorGridlines/>
        <c:numFmt formatCode="0%" sourceLinked="1"/>
        <c:majorTickMark val="in"/>
        <c:tickLblPos val="nextTo"/>
        <c:crossAx val="74619904"/>
        <c:crosses val="autoZero"/>
        <c:crossBetween val="between"/>
      </c:valAx>
    </c:plotArea>
    <c:legend>
      <c:legendPos val="b"/>
      <c:layout/>
    </c:legend>
    <c:plotVisOnly val="1"/>
  </c:chart>
  <c:spPr>
    <a:noFill/>
    <a:ln>
      <a:noFill/>
    </a:ln>
  </c:spPr>
  <c:txPr>
    <a:bodyPr/>
    <a:lstStyle/>
    <a:p>
      <a:pPr>
        <a:defRPr sz="1600">
          <a:latin typeface="Tw Cen MT" pitchFamily="34" charset="0"/>
        </a:defRPr>
      </a:pPr>
      <a:endParaRPr lang="en-US"/>
    </a:p>
  </c:txPr>
  <c:externalData r:id="rId1"/>
  <c:userShapes r:id="rId2"/>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sz="2000"/>
            </a:pPr>
            <a:r>
              <a:rPr lang="en-US" sz="2000" dirty="0"/>
              <a:t>2011 Flagship </a:t>
            </a:r>
            <a:r>
              <a:rPr lang="en-US" sz="2000" dirty="0" smtClean="0"/>
              <a:t>Undergraduate Capstone </a:t>
            </a:r>
            <a:r>
              <a:rPr lang="en-US" sz="2000" dirty="0"/>
              <a:t>Students</a:t>
            </a:r>
          </a:p>
          <a:p>
            <a:pPr>
              <a:defRPr sz="2000"/>
            </a:pPr>
            <a:r>
              <a:rPr lang="en-US" sz="2000" dirty="0"/>
              <a:t>ACTFL Final Speaking Proficiency</a:t>
            </a:r>
          </a:p>
        </c:rich>
      </c:tx>
      <c:layout/>
    </c:title>
    <c:plotArea>
      <c:layout>
        <c:manualLayout>
          <c:layoutTarget val="inner"/>
          <c:xMode val="edge"/>
          <c:yMode val="edge"/>
          <c:x val="7.3286431969157531E-2"/>
          <c:y val="0.19012765255921787"/>
          <c:w val="0.90941541963077765"/>
          <c:h val="0.60831846840649662"/>
        </c:manualLayout>
      </c:layout>
      <c:barChart>
        <c:barDir val="col"/>
        <c:grouping val="clustered"/>
        <c:ser>
          <c:idx val="1"/>
          <c:order val="0"/>
          <c:tx>
            <c:strRef>
              <c:f>'OPI and AC tests'!$M$3</c:f>
              <c:strCache>
                <c:ptCount val="1"/>
                <c:pt idx="0">
                  <c:v>Arabic</c:v>
                </c:pt>
              </c:strCache>
            </c:strRef>
          </c:tx>
          <c:cat>
            <c:strRef>
              <c:f>'OPI and AC tests'!$N$2:$S$2</c:f>
              <c:strCache>
                <c:ptCount val="6"/>
                <c:pt idx="0">
                  <c:v>IH</c:v>
                </c:pt>
                <c:pt idx="1">
                  <c:v>A</c:v>
                </c:pt>
                <c:pt idx="2">
                  <c:v>AH</c:v>
                </c:pt>
                <c:pt idx="3">
                  <c:v>S</c:v>
                </c:pt>
                <c:pt idx="4">
                  <c:v>SH</c:v>
                </c:pt>
                <c:pt idx="5">
                  <c:v>D</c:v>
                </c:pt>
              </c:strCache>
            </c:strRef>
          </c:cat>
          <c:val>
            <c:numRef>
              <c:f>'OPI and AC tests'!$N$3:$S$3</c:f>
              <c:numCache>
                <c:formatCode>General</c:formatCode>
                <c:ptCount val="6"/>
                <c:pt idx="0">
                  <c:v>0</c:v>
                </c:pt>
                <c:pt idx="1">
                  <c:v>6</c:v>
                </c:pt>
                <c:pt idx="2">
                  <c:v>11</c:v>
                </c:pt>
                <c:pt idx="3">
                  <c:v>11</c:v>
                </c:pt>
                <c:pt idx="4">
                  <c:v>2</c:v>
                </c:pt>
                <c:pt idx="5">
                  <c:v>0</c:v>
                </c:pt>
              </c:numCache>
            </c:numRef>
          </c:val>
        </c:ser>
        <c:ser>
          <c:idx val="2"/>
          <c:order val="1"/>
          <c:tx>
            <c:strRef>
              <c:f>'OPI and AC tests'!$M$4</c:f>
              <c:strCache>
                <c:ptCount val="1"/>
                <c:pt idx="0">
                  <c:v>Chinese</c:v>
                </c:pt>
              </c:strCache>
            </c:strRef>
          </c:tx>
          <c:cat>
            <c:strRef>
              <c:f>'OPI and AC tests'!$N$2:$S$2</c:f>
              <c:strCache>
                <c:ptCount val="6"/>
                <c:pt idx="0">
                  <c:v>IH</c:v>
                </c:pt>
                <c:pt idx="1">
                  <c:v>A</c:v>
                </c:pt>
                <c:pt idx="2">
                  <c:v>AH</c:v>
                </c:pt>
                <c:pt idx="3">
                  <c:v>S</c:v>
                </c:pt>
                <c:pt idx="4">
                  <c:v>SH</c:v>
                </c:pt>
                <c:pt idx="5">
                  <c:v>D</c:v>
                </c:pt>
              </c:strCache>
            </c:strRef>
          </c:cat>
          <c:val>
            <c:numRef>
              <c:f>'OPI and AC tests'!$N$4:$S$4</c:f>
              <c:numCache>
                <c:formatCode>General</c:formatCode>
                <c:ptCount val="6"/>
                <c:pt idx="0">
                  <c:v>0</c:v>
                </c:pt>
                <c:pt idx="1">
                  <c:v>5</c:v>
                </c:pt>
                <c:pt idx="2">
                  <c:v>2</c:v>
                </c:pt>
                <c:pt idx="3">
                  <c:v>4</c:v>
                </c:pt>
                <c:pt idx="4">
                  <c:v>0</c:v>
                </c:pt>
                <c:pt idx="5">
                  <c:v>0</c:v>
                </c:pt>
              </c:numCache>
            </c:numRef>
          </c:val>
        </c:ser>
        <c:ser>
          <c:idx val="3"/>
          <c:order val="2"/>
          <c:tx>
            <c:strRef>
              <c:f>'OPI and AC tests'!$M$5</c:f>
              <c:strCache>
                <c:ptCount val="1"/>
                <c:pt idx="0">
                  <c:v>Hindi</c:v>
                </c:pt>
              </c:strCache>
            </c:strRef>
          </c:tx>
          <c:cat>
            <c:strRef>
              <c:f>'OPI and AC tests'!$N$2:$S$2</c:f>
              <c:strCache>
                <c:ptCount val="6"/>
                <c:pt idx="0">
                  <c:v>IH</c:v>
                </c:pt>
                <c:pt idx="1">
                  <c:v>A</c:v>
                </c:pt>
                <c:pt idx="2">
                  <c:v>AH</c:v>
                </c:pt>
                <c:pt idx="3">
                  <c:v>S</c:v>
                </c:pt>
                <c:pt idx="4">
                  <c:v>SH</c:v>
                </c:pt>
                <c:pt idx="5">
                  <c:v>D</c:v>
                </c:pt>
              </c:strCache>
            </c:strRef>
          </c:cat>
          <c:val>
            <c:numRef>
              <c:f>'OPI and AC tests'!$N$5:$S$5</c:f>
              <c:numCache>
                <c:formatCode>General</c:formatCode>
                <c:ptCount val="6"/>
                <c:pt idx="0">
                  <c:v>0</c:v>
                </c:pt>
                <c:pt idx="1">
                  <c:v>0</c:v>
                </c:pt>
                <c:pt idx="2">
                  <c:v>0</c:v>
                </c:pt>
                <c:pt idx="3">
                  <c:v>2</c:v>
                </c:pt>
                <c:pt idx="4">
                  <c:v>0</c:v>
                </c:pt>
                <c:pt idx="5">
                  <c:v>0</c:v>
                </c:pt>
              </c:numCache>
            </c:numRef>
          </c:val>
        </c:ser>
        <c:ser>
          <c:idx val="4"/>
          <c:order val="3"/>
          <c:tx>
            <c:strRef>
              <c:f>'OPI and AC tests'!$M$6</c:f>
              <c:strCache>
                <c:ptCount val="1"/>
                <c:pt idx="0">
                  <c:v>Korean</c:v>
                </c:pt>
              </c:strCache>
            </c:strRef>
          </c:tx>
          <c:cat>
            <c:strRef>
              <c:f>'OPI and AC tests'!$N$2:$S$2</c:f>
              <c:strCache>
                <c:ptCount val="6"/>
                <c:pt idx="0">
                  <c:v>IH</c:v>
                </c:pt>
                <c:pt idx="1">
                  <c:v>A</c:v>
                </c:pt>
                <c:pt idx="2">
                  <c:v>AH</c:v>
                </c:pt>
                <c:pt idx="3">
                  <c:v>S</c:v>
                </c:pt>
                <c:pt idx="4">
                  <c:v>SH</c:v>
                </c:pt>
                <c:pt idx="5">
                  <c:v>D</c:v>
                </c:pt>
              </c:strCache>
            </c:strRef>
          </c:cat>
          <c:val>
            <c:numRef>
              <c:f>'OPI and AC tests'!$N$6:$S$6</c:f>
              <c:numCache>
                <c:formatCode>General</c:formatCode>
                <c:ptCount val="6"/>
                <c:pt idx="0">
                  <c:v>0</c:v>
                </c:pt>
                <c:pt idx="1">
                  <c:v>4</c:v>
                </c:pt>
                <c:pt idx="2">
                  <c:v>1</c:v>
                </c:pt>
                <c:pt idx="3">
                  <c:v>2</c:v>
                </c:pt>
                <c:pt idx="4">
                  <c:v>2</c:v>
                </c:pt>
                <c:pt idx="5">
                  <c:v>0</c:v>
                </c:pt>
              </c:numCache>
            </c:numRef>
          </c:val>
        </c:ser>
        <c:ser>
          <c:idx val="5"/>
          <c:order val="4"/>
          <c:tx>
            <c:strRef>
              <c:f>'OPI and AC tests'!$M$7</c:f>
              <c:strCache>
                <c:ptCount val="1"/>
                <c:pt idx="0">
                  <c:v>Persian</c:v>
                </c:pt>
              </c:strCache>
            </c:strRef>
          </c:tx>
          <c:cat>
            <c:strRef>
              <c:f>'OPI and AC tests'!$N$2:$S$2</c:f>
              <c:strCache>
                <c:ptCount val="6"/>
                <c:pt idx="0">
                  <c:v>IH</c:v>
                </c:pt>
                <c:pt idx="1">
                  <c:v>A</c:v>
                </c:pt>
                <c:pt idx="2">
                  <c:v>AH</c:v>
                </c:pt>
                <c:pt idx="3">
                  <c:v>S</c:v>
                </c:pt>
                <c:pt idx="4">
                  <c:v>SH</c:v>
                </c:pt>
                <c:pt idx="5">
                  <c:v>D</c:v>
                </c:pt>
              </c:strCache>
            </c:strRef>
          </c:cat>
          <c:val>
            <c:numRef>
              <c:f>'OPI and AC tests'!$N$7:$S$7</c:f>
              <c:numCache>
                <c:formatCode>General</c:formatCode>
                <c:ptCount val="6"/>
                <c:pt idx="0">
                  <c:v>0</c:v>
                </c:pt>
                <c:pt idx="1">
                  <c:v>5</c:v>
                </c:pt>
                <c:pt idx="2">
                  <c:v>0</c:v>
                </c:pt>
                <c:pt idx="3">
                  <c:v>0</c:v>
                </c:pt>
                <c:pt idx="4">
                  <c:v>0</c:v>
                </c:pt>
                <c:pt idx="5">
                  <c:v>0</c:v>
                </c:pt>
              </c:numCache>
            </c:numRef>
          </c:val>
        </c:ser>
        <c:ser>
          <c:idx val="6"/>
          <c:order val="5"/>
          <c:tx>
            <c:strRef>
              <c:f>'OPI and AC tests'!$M$8</c:f>
              <c:strCache>
                <c:ptCount val="1"/>
                <c:pt idx="0">
                  <c:v>Russian</c:v>
                </c:pt>
              </c:strCache>
            </c:strRef>
          </c:tx>
          <c:cat>
            <c:strRef>
              <c:f>'OPI and AC tests'!$N$2:$S$2</c:f>
              <c:strCache>
                <c:ptCount val="6"/>
                <c:pt idx="0">
                  <c:v>IH</c:v>
                </c:pt>
                <c:pt idx="1">
                  <c:v>A</c:v>
                </c:pt>
                <c:pt idx="2">
                  <c:v>AH</c:v>
                </c:pt>
                <c:pt idx="3">
                  <c:v>S</c:v>
                </c:pt>
                <c:pt idx="4">
                  <c:v>SH</c:v>
                </c:pt>
                <c:pt idx="5">
                  <c:v>D</c:v>
                </c:pt>
              </c:strCache>
            </c:strRef>
          </c:cat>
          <c:val>
            <c:numRef>
              <c:f>'OPI and AC tests'!$N$8:$S$8</c:f>
              <c:numCache>
                <c:formatCode>General</c:formatCode>
                <c:ptCount val="6"/>
                <c:pt idx="0">
                  <c:v>0</c:v>
                </c:pt>
                <c:pt idx="1">
                  <c:v>0</c:v>
                </c:pt>
                <c:pt idx="2">
                  <c:v>0</c:v>
                </c:pt>
                <c:pt idx="3">
                  <c:v>2</c:v>
                </c:pt>
                <c:pt idx="4">
                  <c:v>2</c:v>
                </c:pt>
                <c:pt idx="5">
                  <c:v>0</c:v>
                </c:pt>
              </c:numCache>
            </c:numRef>
          </c:val>
        </c:ser>
        <c:ser>
          <c:idx val="7"/>
          <c:order val="6"/>
          <c:tx>
            <c:strRef>
              <c:f>'OPI and AC tests'!$M$9</c:f>
              <c:strCache>
                <c:ptCount val="1"/>
                <c:pt idx="0">
                  <c:v>Urdu</c:v>
                </c:pt>
              </c:strCache>
            </c:strRef>
          </c:tx>
          <c:cat>
            <c:strRef>
              <c:f>'OPI and AC tests'!$N$2:$S$2</c:f>
              <c:strCache>
                <c:ptCount val="6"/>
                <c:pt idx="0">
                  <c:v>IH</c:v>
                </c:pt>
                <c:pt idx="1">
                  <c:v>A</c:v>
                </c:pt>
                <c:pt idx="2">
                  <c:v>AH</c:v>
                </c:pt>
                <c:pt idx="3">
                  <c:v>S</c:v>
                </c:pt>
                <c:pt idx="4">
                  <c:v>SH</c:v>
                </c:pt>
                <c:pt idx="5">
                  <c:v>D</c:v>
                </c:pt>
              </c:strCache>
            </c:strRef>
          </c:cat>
          <c:val>
            <c:numRef>
              <c:f>'OPI and AC tests'!$N$9:$S$9</c:f>
              <c:numCache>
                <c:formatCode>General</c:formatCode>
                <c:ptCount val="6"/>
                <c:pt idx="0">
                  <c:v>0</c:v>
                </c:pt>
                <c:pt idx="1">
                  <c:v>0</c:v>
                </c:pt>
                <c:pt idx="2">
                  <c:v>1</c:v>
                </c:pt>
                <c:pt idx="3">
                  <c:v>1</c:v>
                </c:pt>
                <c:pt idx="4">
                  <c:v>0</c:v>
                </c:pt>
                <c:pt idx="5">
                  <c:v>0</c:v>
                </c:pt>
              </c:numCache>
            </c:numRef>
          </c:val>
        </c:ser>
        <c:axId val="74708864"/>
        <c:axId val="74710400"/>
      </c:barChart>
      <c:catAx>
        <c:axId val="74708864"/>
        <c:scaling>
          <c:orientation val="minMax"/>
        </c:scaling>
        <c:axPos val="b"/>
        <c:majorTickMark val="none"/>
        <c:tickLblPos val="nextTo"/>
        <c:txPr>
          <a:bodyPr/>
          <a:lstStyle/>
          <a:p>
            <a:pPr>
              <a:defRPr sz="1600"/>
            </a:pPr>
            <a:endParaRPr lang="en-US"/>
          </a:p>
        </c:txPr>
        <c:crossAx val="74710400"/>
        <c:crosses val="autoZero"/>
        <c:auto val="1"/>
        <c:lblAlgn val="ctr"/>
        <c:lblOffset val="100"/>
      </c:catAx>
      <c:valAx>
        <c:axId val="74710400"/>
        <c:scaling>
          <c:orientation val="minMax"/>
        </c:scaling>
        <c:axPos val="l"/>
        <c:majorGridlines/>
        <c:numFmt formatCode="General" sourceLinked="1"/>
        <c:majorTickMark val="none"/>
        <c:tickLblPos val="nextTo"/>
        <c:txPr>
          <a:bodyPr/>
          <a:lstStyle/>
          <a:p>
            <a:pPr>
              <a:defRPr sz="1600"/>
            </a:pPr>
            <a:endParaRPr lang="en-US"/>
          </a:p>
        </c:txPr>
        <c:crossAx val="74708864"/>
        <c:crosses val="autoZero"/>
        <c:crossBetween val="between"/>
      </c:valAx>
    </c:plotArea>
    <c:legend>
      <c:legendPos val="b"/>
      <c:layout/>
      <c:txPr>
        <a:bodyPr/>
        <a:lstStyle/>
        <a:p>
          <a:pPr>
            <a:defRPr sz="1600"/>
          </a:pPr>
          <a:endParaRPr lang="en-US"/>
        </a:p>
      </c:txPr>
    </c:legend>
    <c:plotVisOnly val="1"/>
  </c:chart>
  <c:spPr>
    <a:noFill/>
    <a:ln>
      <a:noFill/>
    </a:ln>
  </c:spPr>
  <c:txPr>
    <a:bodyPr/>
    <a:lstStyle/>
    <a:p>
      <a:pPr>
        <a:defRPr sz="2000">
          <a:latin typeface="Tw Cen MT" pitchFamily="34" charset="0"/>
        </a:defRPr>
      </a:pPr>
      <a:endParaRPr lang="en-US"/>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sz="2000"/>
            </a:pPr>
            <a:r>
              <a:rPr lang="en-US" sz="2000" dirty="0"/>
              <a:t>Boren-Flagship </a:t>
            </a:r>
            <a:r>
              <a:rPr lang="en-US" sz="2000" dirty="0" smtClean="0"/>
              <a:t>Scholars </a:t>
            </a:r>
            <a:r>
              <a:rPr lang="en-US" sz="2000" dirty="0"/>
              <a:t>and </a:t>
            </a:r>
            <a:r>
              <a:rPr lang="en-US" sz="2000" dirty="0" smtClean="0"/>
              <a:t>Fellows</a:t>
            </a:r>
            <a:endParaRPr lang="en-US" sz="2000" dirty="0"/>
          </a:p>
          <a:p>
            <a:pPr>
              <a:defRPr sz="2000"/>
            </a:pPr>
            <a:r>
              <a:rPr lang="en-US" sz="2000" dirty="0"/>
              <a:t>2011 Final ILR Speaking </a:t>
            </a:r>
            <a:r>
              <a:rPr lang="en-US" sz="2000" dirty="0" smtClean="0"/>
              <a:t>Proficiency: FSI Exam</a:t>
            </a:r>
            <a:endParaRPr lang="en-US" sz="2000" dirty="0"/>
          </a:p>
        </c:rich>
      </c:tx>
      <c:layout>
        <c:manualLayout>
          <c:xMode val="edge"/>
          <c:yMode val="edge"/>
          <c:x val="0.13633901942922724"/>
          <c:y val="3.1746031746031703E-2"/>
        </c:manualLayout>
      </c:layout>
    </c:title>
    <c:plotArea>
      <c:layout>
        <c:manualLayout>
          <c:layoutTarget val="inner"/>
          <c:xMode val="edge"/>
          <c:yMode val="edge"/>
          <c:x val="5.5114553437829623E-2"/>
          <c:y val="0.2154142943670507"/>
          <c:w val="0.92319952082059564"/>
          <c:h val="0.53854209569957689"/>
        </c:manualLayout>
      </c:layout>
      <c:barChart>
        <c:barDir val="col"/>
        <c:grouping val="clustered"/>
        <c:ser>
          <c:idx val="0"/>
          <c:order val="0"/>
          <c:tx>
            <c:strRef>
              <c:f>'FSI Scores '!$M$3</c:f>
              <c:strCache>
                <c:ptCount val="1"/>
                <c:pt idx="0">
                  <c:v>Arabic</c:v>
                </c:pt>
              </c:strCache>
            </c:strRef>
          </c:tx>
          <c:cat>
            <c:numRef>
              <c:f>'FSI Scores '!$N$2:$S$2</c:f>
              <c:numCache>
                <c:formatCode>General</c:formatCode>
                <c:ptCount val="6"/>
                <c:pt idx="0">
                  <c:v>2</c:v>
                </c:pt>
                <c:pt idx="1">
                  <c:v>2.5</c:v>
                </c:pt>
                <c:pt idx="2">
                  <c:v>3</c:v>
                </c:pt>
                <c:pt idx="3">
                  <c:v>3.5</c:v>
                </c:pt>
                <c:pt idx="4">
                  <c:v>4</c:v>
                </c:pt>
                <c:pt idx="5">
                  <c:v>4.5</c:v>
                </c:pt>
              </c:numCache>
            </c:numRef>
          </c:cat>
          <c:val>
            <c:numRef>
              <c:f>'FSI Scores '!$N$3:$S$3</c:f>
              <c:numCache>
                <c:formatCode>General</c:formatCode>
                <c:ptCount val="6"/>
                <c:pt idx="0">
                  <c:v>0</c:v>
                </c:pt>
                <c:pt idx="1">
                  <c:v>0</c:v>
                </c:pt>
                <c:pt idx="2">
                  <c:v>2</c:v>
                </c:pt>
                <c:pt idx="3">
                  <c:v>4</c:v>
                </c:pt>
                <c:pt idx="4">
                  <c:v>3</c:v>
                </c:pt>
                <c:pt idx="5">
                  <c:v>0</c:v>
                </c:pt>
              </c:numCache>
            </c:numRef>
          </c:val>
        </c:ser>
        <c:ser>
          <c:idx val="1"/>
          <c:order val="1"/>
          <c:tx>
            <c:strRef>
              <c:f>'FSI Scores '!$M$4</c:f>
              <c:strCache>
                <c:ptCount val="1"/>
                <c:pt idx="0">
                  <c:v>Chinese</c:v>
                </c:pt>
              </c:strCache>
            </c:strRef>
          </c:tx>
          <c:cat>
            <c:numRef>
              <c:f>'FSI Scores '!$N$2:$S$2</c:f>
              <c:numCache>
                <c:formatCode>General</c:formatCode>
                <c:ptCount val="6"/>
                <c:pt idx="0">
                  <c:v>2</c:v>
                </c:pt>
                <c:pt idx="1">
                  <c:v>2.5</c:v>
                </c:pt>
                <c:pt idx="2">
                  <c:v>3</c:v>
                </c:pt>
                <c:pt idx="3">
                  <c:v>3.5</c:v>
                </c:pt>
                <c:pt idx="4">
                  <c:v>4</c:v>
                </c:pt>
                <c:pt idx="5">
                  <c:v>4.5</c:v>
                </c:pt>
              </c:numCache>
            </c:numRef>
          </c:cat>
          <c:val>
            <c:numRef>
              <c:f>'FSI Scores '!$N$4:$S$4</c:f>
              <c:numCache>
                <c:formatCode>General</c:formatCode>
                <c:ptCount val="6"/>
                <c:pt idx="0">
                  <c:v>0</c:v>
                </c:pt>
                <c:pt idx="1">
                  <c:v>2</c:v>
                </c:pt>
                <c:pt idx="2">
                  <c:v>1</c:v>
                </c:pt>
                <c:pt idx="3">
                  <c:v>0</c:v>
                </c:pt>
                <c:pt idx="4">
                  <c:v>0</c:v>
                </c:pt>
                <c:pt idx="5">
                  <c:v>0</c:v>
                </c:pt>
              </c:numCache>
            </c:numRef>
          </c:val>
        </c:ser>
        <c:ser>
          <c:idx val="2"/>
          <c:order val="2"/>
          <c:tx>
            <c:strRef>
              <c:f>'FSI Scores '!$M$5</c:f>
              <c:strCache>
                <c:ptCount val="1"/>
                <c:pt idx="0">
                  <c:v>Hindi</c:v>
                </c:pt>
              </c:strCache>
            </c:strRef>
          </c:tx>
          <c:cat>
            <c:numRef>
              <c:f>'FSI Scores '!$N$2:$S$2</c:f>
              <c:numCache>
                <c:formatCode>General</c:formatCode>
                <c:ptCount val="6"/>
                <c:pt idx="0">
                  <c:v>2</c:v>
                </c:pt>
                <c:pt idx="1">
                  <c:v>2.5</c:v>
                </c:pt>
                <c:pt idx="2">
                  <c:v>3</c:v>
                </c:pt>
                <c:pt idx="3">
                  <c:v>3.5</c:v>
                </c:pt>
                <c:pt idx="4">
                  <c:v>4</c:v>
                </c:pt>
                <c:pt idx="5">
                  <c:v>4.5</c:v>
                </c:pt>
              </c:numCache>
            </c:numRef>
          </c:cat>
          <c:val>
            <c:numRef>
              <c:f>'FSI Scores '!$N$5:$S$5</c:f>
              <c:numCache>
                <c:formatCode>General</c:formatCode>
                <c:ptCount val="6"/>
                <c:pt idx="0">
                  <c:v>0</c:v>
                </c:pt>
                <c:pt idx="1">
                  <c:v>0</c:v>
                </c:pt>
                <c:pt idx="2">
                  <c:v>0</c:v>
                </c:pt>
                <c:pt idx="3">
                  <c:v>0</c:v>
                </c:pt>
                <c:pt idx="4">
                  <c:v>0</c:v>
                </c:pt>
                <c:pt idx="5">
                  <c:v>0</c:v>
                </c:pt>
              </c:numCache>
            </c:numRef>
          </c:val>
        </c:ser>
        <c:ser>
          <c:idx val="3"/>
          <c:order val="3"/>
          <c:tx>
            <c:strRef>
              <c:f>'FSI Scores '!$M$6</c:f>
              <c:strCache>
                <c:ptCount val="1"/>
                <c:pt idx="0">
                  <c:v>Korean</c:v>
                </c:pt>
              </c:strCache>
            </c:strRef>
          </c:tx>
          <c:cat>
            <c:numRef>
              <c:f>'FSI Scores '!$N$2:$S$2</c:f>
              <c:numCache>
                <c:formatCode>General</c:formatCode>
                <c:ptCount val="6"/>
                <c:pt idx="0">
                  <c:v>2</c:v>
                </c:pt>
                <c:pt idx="1">
                  <c:v>2.5</c:v>
                </c:pt>
                <c:pt idx="2">
                  <c:v>3</c:v>
                </c:pt>
                <c:pt idx="3">
                  <c:v>3.5</c:v>
                </c:pt>
                <c:pt idx="4">
                  <c:v>4</c:v>
                </c:pt>
                <c:pt idx="5">
                  <c:v>4.5</c:v>
                </c:pt>
              </c:numCache>
            </c:numRef>
          </c:cat>
          <c:val>
            <c:numRef>
              <c:f>'FSI Scores '!$N$6:$S$6</c:f>
              <c:numCache>
                <c:formatCode>General</c:formatCode>
                <c:ptCount val="6"/>
                <c:pt idx="0">
                  <c:v>0</c:v>
                </c:pt>
                <c:pt idx="1">
                  <c:v>0</c:v>
                </c:pt>
                <c:pt idx="2">
                  <c:v>1</c:v>
                </c:pt>
                <c:pt idx="3">
                  <c:v>2</c:v>
                </c:pt>
                <c:pt idx="4">
                  <c:v>0</c:v>
                </c:pt>
                <c:pt idx="5">
                  <c:v>0</c:v>
                </c:pt>
              </c:numCache>
            </c:numRef>
          </c:val>
        </c:ser>
        <c:ser>
          <c:idx val="4"/>
          <c:order val="4"/>
          <c:tx>
            <c:strRef>
              <c:f>'FSI Scores '!$M$7</c:f>
              <c:strCache>
                <c:ptCount val="1"/>
                <c:pt idx="0">
                  <c:v>Persian</c:v>
                </c:pt>
              </c:strCache>
            </c:strRef>
          </c:tx>
          <c:cat>
            <c:numRef>
              <c:f>'FSI Scores '!$N$2:$S$2</c:f>
              <c:numCache>
                <c:formatCode>General</c:formatCode>
                <c:ptCount val="6"/>
                <c:pt idx="0">
                  <c:v>2</c:v>
                </c:pt>
                <c:pt idx="1">
                  <c:v>2.5</c:v>
                </c:pt>
                <c:pt idx="2">
                  <c:v>3</c:v>
                </c:pt>
                <c:pt idx="3">
                  <c:v>3.5</c:v>
                </c:pt>
                <c:pt idx="4">
                  <c:v>4</c:v>
                </c:pt>
                <c:pt idx="5">
                  <c:v>4.5</c:v>
                </c:pt>
              </c:numCache>
            </c:numRef>
          </c:cat>
          <c:val>
            <c:numRef>
              <c:f>'FSI Scores '!$N$7:$S$7</c:f>
              <c:numCache>
                <c:formatCode>General</c:formatCode>
                <c:ptCount val="6"/>
                <c:pt idx="0">
                  <c:v>0</c:v>
                </c:pt>
                <c:pt idx="1">
                  <c:v>2</c:v>
                </c:pt>
                <c:pt idx="2">
                  <c:v>1</c:v>
                </c:pt>
                <c:pt idx="3">
                  <c:v>0</c:v>
                </c:pt>
                <c:pt idx="4">
                  <c:v>1</c:v>
                </c:pt>
                <c:pt idx="5">
                  <c:v>0</c:v>
                </c:pt>
              </c:numCache>
            </c:numRef>
          </c:val>
        </c:ser>
        <c:ser>
          <c:idx val="6"/>
          <c:order val="5"/>
          <c:tx>
            <c:strRef>
              <c:f>'FSI Scores '!$M$8</c:f>
              <c:strCache>
                <c:ptCount val="1"/>
                <c:pt idx="0">
                  <c:v>Russian</c:v>
                </c:pt>
              </c:strCache>
            </c:strRef>
          </c:tx>
          <c:cat>
            <c:numRef>
              <c:f>'FSI Scores '!$N$2:$S$2</c:f>
              <c:numCache>
                <c:formatCode>General</c:formatCode>
                <c:ptCount val="6"/>
                <c:pt idx="0">
                  <c:v>2</c:v>
                </c:pt>
                <c:pt idx="1">
                  <c:v>2.5</c:v>
                </c:pt>
                <c:pt idx="2">
                  <c:v>3</c:v>
                </c:pt>
                <c:pt idx="3">
                  <c:v>3.5</c:v>
                </c:pt>
                <c:pt idx="4">
                  <c:v>4</c:v>
                </c:pt>
                <c:pt idx="5">
                  <c:v>4.5</c:v>
                </c:pt>
              </c:numCache>
            </c:numRef>
          </c:cat>
          <c:val>
            <c:numRef>
              <c:f>'FSI Scores '!$N$8:$S$8</c:f>
              <c:numCache>
                <c:formatCode>General</c:formatCode>
                <c:ptCount val="6"/>
                <c:pt idx="0">
                  <c:v>0</c:v>
                </c:pt>
                <c:pt idx="1">
                  <c:v>0</c:v>
                </c:pt>
                <c:pt idx="2">
                  <c:v>0</c:v>
                </c:pt>
                <c:pt idx="3">
                  <c:v>1</c:v>
                </c:pt>
                <c:pt idx="4">
                  <c:v>1</c:v>
                </c:pt>
                <c:pt idx="5">
                  <c:v>0</c:v>
                </c:pt>
              </c:numCache>
            </c:numRef>
          </c:val>
        </c:ser>
        <c:ser>
          <c:idx val="9"/>
          <c:order val="6"/>
          <c:tx>
            <c:strRef>
              <c:f>'FSI Scores '!$M$9</c:f>
              <c:strCache>
                <c:ptCount val="1"/>
                <c:pt idx="0">
                  <c:v>Urdu</c:v>
                </c:pt>
              </c:strCache>
            </c:strRef>
          </c:tx>
          <c:cat>
            <c:numRef>
              <c:f>'FSI Scores '!$N$2:$S$2</c:f>
              <c:numCache>
                <c:formatCode>General</c:formatCode>
                <c:ptCount val="6"/>
                <c:pt idx="0">
                  <c:v>2</c:v>
                </c:pt>
                <c:pt idx="1">
                  <c:v>2.5</c:v>
                </c:pt>
                <c:pt idx="2">
                  <c:v>3</c:v>
                </c:pt>
                <c:pt idx="3">
                  <c:v>3.5</c:v>
                </c:pt>
                <c:pt idx="4">
                  <c:v>4</c:v>
                </c:pt>
                <c:pt idx="5">
                  <c:v>4.5</c:v>
                </c:pt>
              </c:numCache>
            </c:numRef>
          </c:cat>
          <c:val>
            <c:numRef>
              <c:f>'FSI Scores '!$N$9:$S$9</c:f>
              <c:numCache>
                <c:formatCode>General</c:formatCode>
                <c:ptCount val="6"/>
                <c:pt idx="0">
                  <c:v>0</c:v>
                </c:pt>
                <c:pt idx="1">
                  <c:v>0</c:v>
                </c:pt>
                <c:pt idx="2">
                  <c:v>0</c:v>
                </c:pt>
                <c:pt idx="3">
                  <c:v>0</c:v>
                </c:pt>
                <c:pt idx="4">
                  <c:v>0</c:v>
                </c:pt>
                <c:pt idx="5">
                  <c:v>0</c:v>
                </c:pt>
              </c:numCache>
            </c:numRef>
          </c:val>
        </c:ser>
        <c:axId val="75223808"/>
        <c:axId val="75225344"/>
      </c:barChart>
      <c:catAx>
        <c:axId val="75223808"/>
        <c:scaling>
          <c:orientation val="minMax"/>
        </c:scaling>
        <c:axPos val="b"/>
        <c:numFmt formatCode="General" sourceLinked="1"/>
        <c:majorTickMark val="none"/>
        <c:tickLblPos val="nextTo"/>
        <c:txPr>
          <a:bodyPr/>
          <a:lstStyle/>
          <a:p>
            <a:pPr>
              <a:defRPr sz="1600"/>
            </a:pPr>
            <a:endParaRPr lang="en-US"/>
          </a:p>
        </c:txPr>
        <c:crossAx val="75225344"/>
        <c:crosses val="autoZero"/>
        <c:auto val="1"/>
        <c:lblAlgn val="ctr"/>
        <c:lblOffset val="100"/>
      </c:catAx>
      <c:valAx>
        <c:axId val="75225344"/>
        <c:scaling>
          <c:orientation val="minMax"/>
        </c:scaling>
        <c:axPos val="l"/>
        <c:majorGridlines/>
        <c:numFmt formatCode="General" sourceLinked="1"/>
        <c:majorTickMark val="none"/>
        <c:tickLblPos val="nextTo"/>
        <c:txPr>
          <a:bodyPr/>
          <a:lstStyle/>
          <a:p>
            <a:pPr>
              <a:defRPr sz="1600"/>
            </a:pPr>
            <a:endParaRPr lang="en-US"/>
          </a:p>
        </c:txPr>
        <c:crossAx val="75223808"/>
        <c:crosses val="autoZero"/>
        <c:crossBetween val="between"/>
        <c:majorUnit val="1"/>
        <c:minorUnit val="0.2"/>
      </c:valAx>
    </c:plotArea>
    <c:legend>
      <c:legendPos val="b"/>
      <c:legendEntry>
        <c:idx val="2"/>
        <c:delete val="1"/>
      </c:legendEntry>
      <c:legendEntry>
        <c:idx val="6"/>
        <c:delete val="1"/>
      </c:legendEntry>
      <c:layout>
        <c:manualLayout>
          <c:xMode val="edge"/>
          <c:yMode val="edge"/>
          <c:x val="0.16255262862348105"/>
          <c:y val="0.85670416197975197"/>
          <c:w val="0.67489457637130523"/>
          <c:h val="9.5676790401200043E-2"/>
        </c:manualLayout>
      </c:layout>
      <c:txPr>
        <a:bodyPr/>
        <a:lstStyle/>
        <a:p>
          <a:pPr>
            <a:defRPr sz="1600"/>
          </a:pPr>
          <a:endParaRPr lang="en-US"/>
        </a:p>
      </c:txPr>
    </c:legend>
    <c:plotVisOnly val="1"/>
  </c:chart>
  <c:spPr>
    <a:noFill/>
    <a:ln>
      <a:noFill/>
    </a:ln>
  </c:spPr>
  <c:externalData r:id="rId1"/>
</c:chartSpace>
</file>

<file path=ppt/drawings/drawing1.xml><?xml version="1.0" encoding="utf-8"?>
<c:userShapes xmlns:c="http://schemas.openxmlformats.org/drawingml/2006/chart">
  <cdr:relSizeAnchor xmlns:cdr="http://schemas.openxmlformats.org/drawingml/2006/chartDrawing">
    <cdr:from>
      <cdr:x>0</cdr:x>
      <cdr:y>3.52305E-7</cdr:y>
    </cdr:from>
    <cdr:to>
      <cdr:x>0.99796</cdr:x>
      <cdr:y>0.11409</cdr:y>
    </cdr:to>
    <cdr:sp macro="" textlink="">
      <cdr:nvSpPr>
        <cdr:cNvPr id="2" name="TextBox 1"/>
        <cdr:cNvSpPr txBox="1"/>
      </cdr:nvSpPr>
      <cdr:spPr>
        <a:xfrm xmlns:a="http://schemas.openxmlformats.org/drawingml/2006/main">
          <a:off x="0" y="1"/>
          <a:ext cx="5665319" cy="323849"/>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endParaRPr lang="en-US" sz="1100" dirty="0"/>
        </a:p>
      </cdr:txBody>
    </cdr:sp>
  </cdr:relSizeAnchor>
</c:userShapes>
</file>

<file path=ppt/drawings/drawing2.xml><?xml version="1.0" encoding="utf-8"?>
<c:userShapes xmlns:c="http://schemas.openxmlformats.org/drawingml/2006/chart">
  <cdr:relSizeAnchor xmlns:cdr="http://schemas.openxmlformats.org/drawingml/2006/chartDrawing">
    <cdr:from>
      <cdr:x>0.65124</cdr:x>
      <cdr:y>0</cdr:y>
    </cdr:from>
    <cdr:to>
      <cdr:x>1</cdr:x>
      <cdr:y>0.22034</cdr:y>
    </cdr:to>
    <cdr:sp macro="" textlink="">
      <cdr:nvSpPr>
        <cdr:cNvPr id="2" name="TextBox 1"/>
        <cdr:cNvSpPr txBox="1"/>
      </cdr:nvSpPr>
      <cdr:spPr>
        <a:xfrm xmlns:a="http://schemas.openxmlformats.org/drawingml/2006/main">
          <a:off x="5635625" y="0"/>
          <a:ext cx="2895600" cy="9906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800" b="1" dirty="0" smtClean="0"/>
            <a:t>TOTAL POSTIONS: 2,343</a:t>
          </a:r>
          <a:endParaRPr lang="en-US" sz="1800" b="1" dirty="0"/>
        </a:p>
      </cdr:txBody>
    </cdr:sp>
  </cdr:relSizeAnchor>
</c:userShapes>
</file>

<file path=ppt/drawings/drawing3.xml><?xml version="1.0" encoding="utf-8"?>
<c:userShapes xmlns:c="http://schemas.openxmlformats.org/drawingml/2006/chart">
  <cdr:relSizeAnchor xmlns:cdr="http://schemas.openxmlformats.org/drawingml/2006/chartDrawing">
    <cdr:from>
      <cdr:x>0.125</cdr:x>
      <cdr:y>0.02571</cdr:y>
    </cdr:from>
    <cdr:to>
      <cdr:x>0.88404</cdr:x>
      <cdr:y>0.11825</cdr:y>
    </cdr:to>
    <cdr:sp macro="" textlink="">
      <cdr:nvSpPr>
        <cdr:cNvPr id="3" name="TextBox 2"/>
        <cdr:cNvSpPr txBox="1"/>
      </cdr:nvSpPr>
      <cdr:spPr>
        <a:xfrm xmlns:a="http://schemas.openxmlformats.org/drawingml/2006/main">
          <a:off x="790575" y="95251"/>
          <a:ext cx="4800600" cy="3429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endParaRPr lang="en-US" sz="1400" b="1"/>
        </a:p>
      </cdr:txBody>
    </cdr:sp>
  </cdr:relSizeAnchor>
  <cdr:relSizeAnchor xmlns:cdr="http://schemas.openxmlformats.org/drawingml/2006/chartDrawing">
    <cdr:from>
      <cdr:x>0.04114</cdr:x>
      <cdr:y>0.20883</cdr:y>
    </cdr:from>
    <cdr:to>
      <cdr:x>0.11643</cdr:x>
      <cdr:y>0.8156</cdr:y>
    </cdr:to>
    <cdr:sp macro="" textlink="">
      <cdr:nvSpPr>
        <cdr:cNvPr id="4" name="TextBox 3"/>
        <cdr:cNvSpPr txBox="1"/>
      </cdr:nvSpPr>
      <cdr:spPr>
        <a:xfrm xmlns:a="http://schemas.openxmlformats.org/drawingml/2006/main" rot="16200000">
          <a:off x="-265159" y="1014526"/>
          <a:ext cx="1466851" cy="44744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1600" b="0" dirty="0">
              <a:latin typeface="Tw Cen MT" pitchFamily="34" charset="0"/>
            </a:rPr>
            <a:t>Percentage of Scholars</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1" y="0"/>
            <a:ext cx="3038475" cy="465138"/>
          </a:xfrm>
          <a:prstGeom prst="rect">
            <a:avLst/>
          </a:prstGeom>
          <a:noFill/>
          <a:ln w="9525">
            <a:noFill/>
            <a:miter lim="800000"/>
            <a:headEnd/>
            <a:tailEnd/>
          </a:ln>
          <a:effectLst/>
        </p:spPr>
        <p:txBody>
          <a:bodyPr vert="horz" wrap="square" lIns="92298" tIns="46149" rIns="92298" bIns="46149" numCol="1" anchor="t" anchorCtr="0" compatLnSpc="1">
            <a:prstTxWarp prst="textNoShape">
              <a:avLst/>
            </a:prstTxWarp>
          </a:bodyPr>
          <a:lstStyle>
            <a:lvl1pPr defTabSz="922338">
              <a:defRPr sz="1200"/>
            </a:lvl1pPr>
          </a:lstStyle>
          <a:p>
            <a:pPr>
              <a:defRPr/>
            </a:pPr>
            <a:endParaRPr lang="en-US"/>
          </a:p>
        </p:txBody>
      </p:sp>
      <p:sp>
        <p:nvSpPr>
          <p:cNvPr id="7171" name="Rectangle 3"/>
          <p:cNvSpPr>
            <a:spLocks noGrp="1" noChangeArrowheads="1"/>
          </p:cNvSpPr>
          <p:nvPr>
            <p:ph type="dt" idx="1"/>
          </p:nvPr>
        </p:nvSpPr>
        <p:spPr bwMode="auto">
          <a:xfrm>
            <a:off x="3970338" y="0"/>
            <a:ext cx="3038475" cy="465138"/>
          </a:xfrm>
          <a:prstGeom prst="rect">
            <a:avLst/>
          </a:prstGeom>
          <a:noFill/>
          <a:ln w="9525">
            <a:noFill/>
            <a:miter lim="800000"/>
            <a:headEnd/>
            <a:tailEnd/>
          </a:ln>
          <a:effectLst/>
        </p:spPr>
        <p:txBody>
          <a:bodyPr vert="horz" wrap="square" lIns="92298" tIns="46149" rIns="92298" bIns="46149" numCol="1" anchor="t" anchorCtr="0" compatLnSpc="1">
            <a:prstTxWarp prst="textNoShape">
              <a:avLst/>
            </a:prstTxWarp>
          </a:bodyPr>
          <a:lstStyle>
            <a:lvl1pPr algn="r" defTabSz="922338">
              <a:defRPr sz="1200"/>
            </a:lvl1pPr>
          </a:lstStyle>
          <a:p>
            <a:pPr>
              <a:defRPr/>
            </a:pPr>
            <a:endParaRPr lang="en-US"/>
          </a:p>
        </p:txBody>
      </p:sp>
      <p:sp>
        <p:nvSpPr>
          <p:cNvPr id="14340"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p:spPr>
      </p:sp>
      <p:sp>
        <p:nvSpPr>
          <p:cNvPr id="7173" name="Rectangle 5"/>
          <p:cNvSpPr>
            <a:spLocks noGrp="1" noChangeArrowheads="1"/>
          </p:cNvSpPr>
          <p:nvPr>
            <p:ph type="body" sz="quarter" idx="3"/>
          </p:nvPr>
        </p:nvSpPr>
        <p:spPr bwMode="auto">
          <a:xfrm>
            <a:off x="700088" y="4416427"/>
            <a:ext cx="5610225" cy="4183063"/>
          </a:xfrm>
          <a:prstGeom prst="rect">
            <a:avLst/>
          </a:prstGeom>
          <a:noFill/>
          <a:ln w="9525">
            <a:noFill/>
            <a:miter lim="800000"/>
            <a:headEnd/>
            <a:tailEnd/>
          </a:ln>
          <a:effectLst/>
        </p:spPr>
        <p:txBody>
          <a:bodyPr vert="horz" wrap="square" lIns="92298" tIns="46149" rIns="92298" bIns="4614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7174" name="Rectangle 6"/>
          <p:cNvSpPr>
            <a:spLocks noGrp="1" noChangeArrowheads="1"/>
          </p:cNvSpPr>
          <p:nvPr>
            <p:ph type="ftr" sz="quarter" idx="4"/>
          </p:nvPr>
        </p:nvSpPr>
        <p:spPr bwMode="auto">
          <a:xfrm>
            <a:off x="1" y="8829675"/>
            <a:ext cx="3038475" cy="465138"/>
          </a:xfrm>
          <a:prstGeom prst="rect">
            <a:avLst/>
          </a:prstGeom>
          <a:noFill/>
          <a:ln w="9525">
            <a:noFill/>
            <a:miter lim="800000"/>
            <a:headEnd/>
            <a:tailEnd/>
          </a:ln>
          <a:effectLst/>
        </p:spPr>
        <p:txBody>
          <a:bodyPr vert="horz" wrap="square" lIns="92298" tIns="46149" rIns="92298" bIns="46149" numCol="1" anchor="b" anchorCtr="0" compatLnSpc="1">
            <a:prstTxWarp prst="textNoShape">
              <a:avLst/>
            </a:prstTxWarp>
          </a:bodyPr>
          <a:lstStyle>
            <a:lvl1pPr defTabSz="922338">
              <a:defRPr sz="1200"/>
            </a:lvl1pPr>
          </a:lstStyle>
          <a:p>
            <a:pPr>
              <a:defRPr/>
            </a:pPr>
            <a:endParaRPr lang="en-US"/>
          </a:p>
        </p:txBody>
      </p:sp>
      <p:sp>
        <p:nvSpPr>
          <p:cNvPr id="7175" name="Rectangle 7"/>
          <p:cNvSpPr>
            <a:spLocks noGrp="1" noChangeArrowheads="1"/>
          </p:cNvSpPr>
          <p:nvPr>
            <p:ph type="sldNum" sz="quarter" idx="5"/>
          </p:nvPr>
        </p:nvSpPr>
        <p:spPr bwMode="auto">
          <a:xfrm>
            <a:off x="3970338" y="8829675"/>
            <a:ext cx="3038475" cy="465138"/>
          </a:xfrm>
          <a:prstGeom prst="rect">
            <a:avLst/>
          </a:prstGeom>
          <a:noFill/>
          <a:ln w="9525">
            <a:noFill/>
            <a:miter lim="800000"/>
            <a:headEnd/>
            <a:tailEnd/>
          </a:ln>
          <a:effectLst/>
        </p:spPr>
        <p:txBody>
          <a:bodyPr vert="horz" wrap="square" lIns="92298" tIns="46149" rIns="92298" bIns="46149" numCol="1" anchor="b" anchorCtr="0" compatLnSpc="1">
            <a:prstTxWarp prst="textNoShape">
              <a:avLst/>
            </a:prstTxWarp>
          </a:bodyPr>
          <a:lstStyle>
            <a:lvl1pPr algn="r" defTabSz="922338">
              <a:defRPr sz="1200"/>
            </a:lvl1pPr>
          </a:lstStyle>
          <a:p>
            <a:pPr>
              <a:defRPr/>
            </a:pPr>
            <a:fld id="{F8B9AA7E-14D3-43DD-AAD0-B257961F5B3A}"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p>
            <a:fld id="{E739B980-0764-4D41-9C5D-8A3F9471B9A0}" type="slidenum">
              <a:rPr lang="en-US" smtClean="0"/>
              <a:pPr/>
              <a:t>1</a:t>
            </a:fld>
            <a:endParaRPr lang="en-US" dirty="0" smtClean="0"/>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pPr>
              <a:defRPr/>
            </a:pPr>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pPr>
              <a:defRPr/>
            </a:pPr>
            <a:r>
              <a:rPr lang="en-US" smtClean="0"/>
              <a:t>Senate Armed Services Committee Brief, 24 January 2011</a:t>
            </a:r>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pPr>
              <a:defRPr/>
            </a:pPr>
            <a:fld id="{CA1F8135-B952-4417-8C58-F73FF6573714}" type="slidenum">
              <a:rPr lang="en-US" smtClean="0"/>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r>
              <a:rPr lang="en-US" smtClean="0"/>
              <a:t>Senate Armed Services Committee Brief, 24 January 2011</a:t>
            </a:r>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pPr>
              <a:defRPr/>
            </a:pPr>
            <a:fld id="{AB5A73AE-B586-41CB-80ED-8A24BB71AA39}" type="slidenum">
              <a:rPr lang="en-US" smtClean="0"/>
              <a:pPr>
                <a:defRPr/>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pPr>
              <a:defRPr/>
            </a:pPr>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pPr>
              <a:defRPr/>
            </a:pPr>
            <a:fld id="{9065FA51-F0CB-4CFB-9B0D-491E23C5D9FE}" type="slidenum">
              <a:rPr lang="en-US" smtClean="0"/>
              <a:pPr>
                <a:defRPr/>
              </a:pPr>
              <a:t>‹#›</a:t>
            </a:fld>
            <a:endParaRPr lang="en-US"/>
          </a:p>
        </p:txBody>
      </p:sp>
      <p:sp>
        <p:nvSpPr>
          <p:cNvPr id="14" name="Footer Placeholder 13"/>
          <p:cNvSpPr>
            <a:spLocks noGrp="1"/>
          </p:cNvSpPr>
          <p:nvPr>
            <p:ph type="ftr" sz="quarter" idx="12"/>
          </p:nvPr>
        </p:nvSpPr>
        <p:spPr/>
        <p:txBody>
          <a:bodyPr/>
          <a:lstStyle/>
          <a:p>
            <a:pPr>
              <a:defRPr/>
            </a:pPr>
            <a:r>
              <a:rPr lang="en-US" smtClean="0"/>
              <a:t>Senate Armed Services Committee Brief, 24 January 2011</a:t>
            </a: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pPr>
              <a:defRPr/>
            </a:pPr>
            <a:endParaRPr lang="en-US"/>
          </a:p>
        </p:txBody>
      </p:sp>
      <p:sp>
        <p:nvSpPr>
          <p:cNvPr id="10" name="Slide Number Placeholder 9"/>
          <p:cNvSpPr>
            <a:spLocks noGrp="1"/>
          </p:cNvSpPr>
          <p:nvPr>
            <p:ph type="sldNum" sz="quarter" idx="16"/>
          </p:nvPr>
        </p:nvSpPr>
        <p:spPr/>
        <p:txBody>
          <a:bodyPr rtlCol="0"/>
          <a:lstStyle/>
          <a:p>
            <a:pPr>
              <a:defRPr/>
            </a:pPr>
            <a:fld id="{B97C1307-A224-471B-89F6-0D0460AF9E42}" type="slidenum">
              <a:rPr lang="en-US" smtClean="0"/>
              <a:pPr>
                <a:defRPr/>
              </a:pPr>
              <a:t>‹#›</a:t>
            </a:fld>
            <a:endParaRPr lang="en-US"/>
          </a:p>
        </p:txBody>
      </p:sp>
      <p:sp>
        <p:nvSpPr>
          <p:cNvPr id="12" name="Footer Placeholder 11"/>
          <p:cNvSpPr>
            <a:spLocks noGrp="1"/>
          </p:cNvSpPr>
          <p:nvPr>
            <p:ph type="ftr" sz="quarter" idx="17"/>
          </p:nvPr>
        </p:nvSpPr>
        <p:spPr/>
        <p:txBody>
          <a:bodyPr rtlCol="0"/>
          <a:lstStyle/>
          <a:p>
            <a:pPr>
              <a:defRPr/>
            </a:pPr>
            <a:r>
              <a:rPr lang="en-US" smtClean="0"/>
              <a:t>Senate Armed Services Committee Brief, 24 January 2011</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pPr>
              <a:defRPr/>
            </a:pPr>
            <a:endParaRPr lang="en-US"/>
          </a:p>
        </p:txBody>
      </p:sp>
      <p:sp>
        <p:nvSpPr>
          <p:cNvPr id="12" name="Slide Number Placeholder 11"/>
          <p:cNvSpPr>
            <a:spLocks noGrp="1"/>
          </p:cNvSpPr>
          <p:nvPr>
            <p:ph type="sldNum" sz="quarter" idx="16"/>
          </p:nvPr>
        </p:nvSpPr>
        <p:spPr/>
        <p:txBody>
          <a:bodyPr rtlCol="0"/>
          <a:lstStyle/>
          <a:p>
            <a:pPr>
              <a:defRPr/>
            </a:pPr>
            <a:fld id="{8872E9B7-8814-4979-85A7-C3AF7B420764}" type="slidenum">
              <a:rPr lang="en-US" smtClean="0"/>
              <a:pPr>
                <a:defRPr/>
              </a:pPr>
              <a:t>‹#›</a:t>
            </a:fld>
            <a:endParaRPr lang="en-US"/>
          </a:p>
        </p:txBody>
      </p:sp>
      <p:sp>
        <p:nvSpPr>
          <p:cNvPr id="14" name="Footer Placeholder 13"/>
          <p:cNvSpPr>
            <a:spLocks noGrp="1"/>
          </p:cNvSpPr>
          <p:nvPr>
            <p:ph type="ftr" sz="quarter" idx="17"/>
          </p:nvPr>
        </p:nvSpPr>
        <p:spPr/>
        <p:txBody>
          <a:bodyPr rtlCol="0"/>
          <a:lstStyle/>
          <a:p>
            <a:pPr>
              <a:defRPr/>
            </a:pPr>
            <a:r>
              <a:rPr lang="en-US" smtClean="0"/>
              <a:t>Senate Armed Services Committee Brief, 24 January 2011</a:t>
            </a:r>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r>
              <a:rPr lang="en-US" smtClean="0"/>
              <a:t>Senate Armed Services Committee Brief, 24 January 2011</a:t>
            </a:r>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pPr>
              <a:defRPr/>
            </a:pPr>
            <a:fld id="{70FA65D6-B543-4093-BE76-FBB89B8F8A95}" type="slidenum">
              <a:rPr lang="en-US" smtClean="0"/>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r>
              <a:rPr lang="en-US" smtClean="0"/>
              <a:t>Senate Armed Services Committee Brief, 24 January 2011</a:t>
            </a:r>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pPr>
              <a:defRPr/>
            </a:pPr>
            <a:fld id="{68CE6AD6-8524-4990-8EEA-9D48FFA09CF6}"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r>
              <a:rPr lang="en-US" smtClean="0"/>
              <a:t>Senate Armed Services Committee Brief, 24 January 2011</a:t>
            </a:r>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pPr>
              <a:defRPr/>
            </a:pPr>
            <a:fld id="{8B989354-8C7B-4A1D-8FFD-F41850BA945A}" type="slidenum">
              <a:rPr lang="en-US" smtClean="0"/>
              <a:pPr>
                <a:defRPr/>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pPr>
              <a:defRPr/>
            </a:pPr>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pPr>
              <a:defRPr/>
            </a:pPr>
            <a:fld id="{30432830-0B4E-4460-A39B-442EAD6F5CE1}" type="slidenum">
              <a:rPr lang="en-US" smtClean="0"/>
              <a:pPr>
                <a:defRPr/>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pPr>
              <a:defRPr/>
            </a:pPr>
            <a:r>
              <a:rPr lang="en-US" smtClean="0"/>
              <a:t>Senate Armed Services Committee Brief, 24 January 2011</a:t>
            </a:r>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r>
              <a:rPr lang="en-US" smtClean="0"/>
              <a:t>Senate Armed Services Committee Brief, 24 January 2011</a:t>
            </a:r>
            <a:endParaRPr lang="en-US"/>
          </a:p>
        </p:txBody>
      </p:sp>
      <p:sp>
        <p:nvSpPr>
          <p:cNvPr id="6" name="Slide Number Placeholder 5"/>
          <p:cNvSpPr>
            <a:spLocks noGrp="1"/>
          </p:cNvSpPr>
          <p:nvPr>
            <p:ph type="sldNum" sz="quarter" idx="12"/>
          </p:nvPr>
        </p:nvSpPr>
        <p:spPr/>
        <p:txBody>
          <a:bodyPr/>
          <a:lstStyle/>
          <a:p>
            <a:pPr>
              <a:defRPr/>
            </a:pPr>
            <a:fld id="{4612B0F8-E158-4A24-81AE-7F1C9D030ACF}"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pPr>
              <a:defRPr/>
            </a:pPr>
            <a:endParaRPr lang="en-US"/>
          </a:p>
        </p:txBody>
      </p:sp>
      <p:sp>
        <p:nvSpPr>
          <p:cNvPr id="5" name="Footer Placeholder 4"/>
          <p:cNvSpPr>
            <a:spLocks noGrp="1"/>
          </p:cNvSpPr>
          <p:nvPr>
            <p:ph type="ftr" sz="quarter" idx="11"/>
          </p:nvPr>
        </p:nvSpPr>
        <p:spPr>
          <a:xfrm>
            <a:off x="457201" y="6248207"/>
            <a:ext cx="5573483" cy="365125"/>
          </a:xfrm>
        </p:spPr>
        <p:txBody>
          <a:bodyPr/>
          <a:lstStyle/>
          <a:p>
            <a:pPr>
              <a:defRPr/>
            </a:pPr>
            <a:r>
              <a:rPr lang="en-US" smtClean="0"/>
              <a:t>Senate Armed Services Committee Brief, 24 January 2011</a:t>
            </a:r>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pPr>
              <a:defRPr/>
            </a:pPr>
            <a:fld id="{8E261A47-0686-4E74-B4F4-8F6E55E40E17}" type="slidenum">
              <a:rPr lang="en-US" smtClean="0"/>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pPr>
              <a:defRPr/>
            </a:pPr>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pPr>
              <a:defRPr/>
            </a:pPr>
            <a:r>
              <a:rPr lang="en-US" smtClean="0"/>
              <a:t>Senate Armed Services Committee Brief, 24 January 2011</a:t>
            </a:r>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pPr>
              <a:defRPr/>
            </a:pPr>
            <a:fld id="{0B2A829D-351E-4534-9B03-FD2C0A6A3A35}"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2667000" y="4191000"/>
            <a:ext cx="6477000" cy="1828800"/>
          </a:xfrm>
        </p:spPr>
        <p:txBody>
          <a:bodyPr>
            <a:normAutofit fontScale="90000"/>
          </a:bodyPr>
          <a:lstStyle/>
          <a:p>
            <a:pPr algn="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sz="5300" dirty="0" smtClean="0"/>
              <a:t>NATIONAL SECURITY </a:t>
            </a:r>
            <a:br>
              <a:rPr lang="en-US" sz="5300" dirty="0" smtClean="0"/>
            </a:br>
            <a:r>
              <a:rPr lang="en-US" sz="5300" dirty="0" smtClean="0"/>
              <a:t>EDUCATION PROGRAM</a:t>
            </a:r>
            <a:endParaRPr lang="en-US" dirty="0" smtClean="0"/>
          </a:p>
        </p:txBody>
      </p:sp>
      <p:sp>
        <p:nvSpPr>
          <p:cNvPr id="4" name="Subtitle 3"/>
          <p:cNvSpPr>
            <a:spLocks noGrp="1"/>
          </p:cNvSpPr>
          <p:nvPr>
            <p:ph type="subTitle" idx="1"/>
          </p:nvPr>
        </p:nvSpPr>
        <p:spPr/>
        <p:txBody>
          <a:bodyPr>
            <a:normAutofit/>
          </a:bodyPr>
          <a:lstStyle/>
          <a:p>
            <a:pPr algn="r"/>
            <a:r>
              <a:rPr lang="en-US" dirty="0" smtClean="0"/>
              <a:t>Inter-Agency Language Roundtable, 02.10.2012</a:t>
            </a:r>
            <a:endParaRPr lang="en-US" dirty="0"/>
          </a:p>
        </p:txBody>
      </p:sp>
      <p:pic>
        <p:nvPicPr>
          <p:cNvPr id="5" name="Picture 4" descr="nseplogo"/>
          <p:cNvPicPr>
            <a:picLocks noChangeAspect="1" noChangeArrowheads="1"/>
          </p:cNvPicPr>
          <p:nvPr/>
        </p:nvPicPr>
        <p:blipFill>
          <a:blip r:embed="rId3" cstate="print"/>
          <a:srcRect/>
          <a:stretch>
            <a:fillRect/>
          </a:stretch>
        </p:blipFill>
        <p:spPr bwMode="auto">
          <a:xfrm>
            <a:off x="228600" y="228600"/>
            <a:ext cx="1692715" cy="1676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990600" y="228600"/>
            <a:ext cx="8001000" cy="990600"/>
          </a:xfrm>
        </p:spPr>
        <p:txBody>
          <a:bodyPr>
            <a:normAutofit fontScale="90000"/>
          </a:bodyPr>
          <a:lstStyle/>
          <a:p>
            <a:r>
              <a:rPr lang="en-US" sz="3600" dirty="0" smtClean="0"/>
              <a:t>NATIONAL SECURITY EDUCATION PROGRAM:  MERGER NEWS</a:t>
            </a:r>
          </a:p>
        </p:txBody>
      </p:sp>
      <p:sp>
        <p:nvSpPr>
          <p:cNvPr id="6" name="Slide Number Placeholder 5"/>
          <p:cNvSpPr>
            <a:spLocks noGrp="1"/>
          </p:cNvSpPr>
          <p:nvPr>
            <p:ph type="sldNum" sz="quarter" idx="12"/>
          </p:nvPr>
        </p:nvSpPr>
        <p:spPr/>
        <p:txBody>
          <a:bodyPr>
            <a:normAutofit fontScale="85000" lnSpcReduction="20000"/>
          </a:bodyPr>
          <a:lstStyle/>
          <a:p>
            <a:fld id="{AB5A73AE-B586-41CB-80ED-8A24BB71AA39}" type="slidenum">
              <a:rPr lang="en-US" smtClean="0"/>
              <a:pPr/>
              <a:t>2</a:t>
            </a:fld>
            <a:endParaRPr lang="en-US"/>
          </a:p>
        </p:txBody>
      </p:sp>
      <p:sp>
        <p:nvSpPr>
          <p:cNvPr id="4099" name="Rectangle 3"/>
          <p:cNvSpPr>
            <a:spLocks noGrp="1" noChangeArrowheads="1"/>
          </p:cNvSpPr>
          <p:nvPr>
            <p:ph sz="quarter" idx="1"/>
          </p:nvPr>
        </p:nvSpPr>
        <p:spPr/>
        <p:txBody>
          <a:bodyPr>
            <a:noAutofit/>
          </a:bodyPr>
          <a:lstStyle/>
          <a:p>
            <a:pPr marL="0" lvl="1" indent="0">
              <a:spcBef>
                <a:spcPts val="0"/>
              </a:spcBef>
              <a:buNone/>
            </a:pPr>
            <a:endParaRPr lang="en-US" sz="2000" dirty="0" smtClean="0"/>
          </a:p>
          <a:p>
            <a:pPr marL="273050" lvl="1" indent="-273050">
              <a:spcBef>
                <a:spcPts val="0"/>
              </a:spcBef>
              <a:buFont typeface="Wingdings" pitchFamily="2" charset="2"/>
              <a:buChar char="§"/>
            </a:pPr>
            <a:r>
              <a:rPr lang="en-US" sz="2000" dirty="0" smtClean="0"/>
              <a:t>NSEP and DLO have merged into the Defense Language and National Security Education Office (DLNSEO)</a:t>
            </a:r>
          </a:p>
          <a:p>
            <a:pPr marL="273050" lvl="1" indent="-273050">
              <a:spcBef>
                <a:spcPts val="0"/>
              </a:spcBef>
              <a:buFont typeface="Wingdings" pitchFamily="2" charset="2"/>
              <a:buChar char="§"/>
            </a:pPr>
            <a:endParaRPr lang="en-US" sz="2000" dirty="0" smtClean="0"/>
          </a:p>
          <a:p>
            <a:pPr marL="273050" lvl="1" indent="-273050">
              <a:spcBef>
                <a:spcPts val="0"/>
              </a:spcBef>
              <a:buFont typeface="Wingdings" pitchFamily="2" charset="2"/>
              <a:buChar char="§"/>
            </a:pPr>
            <a:r>
              <a:rPr lang="en-US" sz="2000" dirty="0" smtClean="0"/>
              <a:t>Greater opportunities for coordination in areas such as assessment, language materials and maintenance, pipeline of experts in languages and regions</a:t>
            </a:r>
          </a:p>
          <a:p>
            <a:pPr marL="273050" lvl="1" indent="-273050">
              <a:spcBef>
                <a:spcPts val="0"/>
              </a:spcBef>
              <a:buFont typeface="Wingdings" pitchFamily="2" charset="2"/>
              <a:buChar char="§"/>
            </a:pPr>
            <a:endParaRPr lang="en-US" sz="2000" dirty="0" smtClean="0"/>
          </a:p>
          <a:p>
            <a:pPr marL="273050" lvl="1" indent="-273050">
              <a:spcBef>
                <a:spcPts val="0"/>
              </a:spcBef>
              <a:buFont typeface="Wingdings" pitchFamily="2" charset="2"/>
              <a:buChar char="§"/>
            </a:pPr>
            <a:r>
              <a:rPr lang="en-US" sz="2000" dirty="0" smtClean="0"/>
              <a:t>NSEP brand will remain, with National Security Education Board, as per legislation</a:t>
            </a:r>
          </a:p>
        </p:txBody>
      </p:sp>
      <p:pic>
        <p:nvPicPr>
          <p:cNvPr id="9" name="Picture 4" descr="nseplogo"/>
          <p:cNvPicPr>
            <a:picLocks noChangeAspect="1" noChangeArrowheads="1"/>
          </p:cNvPicPr>
          <p:nvPr/>
        </p:nvPicPr>
        <p:blipFill>
          <a:blip r:embed="rId2" cstate="print"/>
          <a:srcRect/>
          <a:stretch>
            <a:fillRect/>
          </a:stretch>
        </p:blipFill>
        <p:spPr bwMode="auto">
          <a:xfrm>
            <a:off x="304800" y="414337"/>
            <a:ext cx="658813" cy="652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990600" y="228600"/>
            <a:ext cx="8001000" cy="990600"/>
          </a:xfrm>
        </p:spPr>
        <p:txBody>
          <a:bodyPr>
            <a:normAutofit fontScale="90000"/>
          </a:bodyPr>
          <a:lstStyle/>
          <a:p>
            <a:r>
              <a:rPr lang="en-US" sz="3600" dirty="0" smtClean="0"/>
              <a:t>NATIONAL SECURITY EDUCATION PROGRAM:  OBJECTIVES</a:t>
            </a:r>
          </a:p>
        </p:txBody>
      </p:sp>
      <p:sp>
        <p:nvSpPr>
          <p:cNvPr id="6" name="Slide Number Placeholder 5"/>
          <p:cNvSpPr>
            <a:spLocks noGrp="1"/>
          </p:cNvSpPr>
          <p:nvPr>
            <p:ph type="sldNum" sz="quarter" idx="12"/>
          </p:nvPr>
        </p:nvSpPr>
        <p:spPr/>
        <p:txBody>
          <a:bodyPr>
            <a:normAutofit fontScale="85000" lnSpcReduction="20000"/>
          </a:bodyPr>
          <a:lstStyle/>
          <a:p>
            <a:fld id="{AB5A73AE-B586-41CB-80ED-8A24BB71AA39}" type="slidenum">
              <a:rPr lang="en-US" smtClean="0"/>
              <a:pPr/>
              <a:t>3</a:t>
            </a:fld>
            <a:endParaRPr lang="en-US"/>
          </a:p>
        </p:txBody>
      </p:sp>
      <p:sp>
        <p:nvSpPr>
          <p:cNvPr id="4099" name="Rectangle 3"/>
          <p:cNvSpPr>
            <a:spLocks noGrp="1" noChangeArrowheads="1"/>
          </p:cNvSpPr>
          <p:nvPr>
            <p:ph sz="quarter" idx="1"/>
          </p:nvPr>
        </p:nvSpPr>
        <p:spPr/>
        <p:txBody>
          <a:bodyPr>
            <a:noAutofit/>
          </a:bodyPr>
          <a:lstStyle/>
          <a:p>
            <a:pPr marL="0" lvl="1" indent="0">
              <a:spcBef>
                <a:spcPts val="0"/>
              </a:spcBef>
              <a:buNone/>
            </a:pPr>
            <a:endParaRPr lang="en-US" sz="2000" dirty="0" smtClean="0"/>
          </a:p>
          <a:p>
            <a:pPr marL="273050" lvl="1" indent="-273050">
              <a:spcBef>
                <a:spcPts val="0"/>
              </a:spcBef>
              <a:buFont typeface="Wingdings" pitchFamily="2" charset="2"/>
              <a:buChar char="§"/>
            </a:pPr>
            <a:r>
              <a:rPr lang="en-US" sz="2000" dirty="0" smtClean="0"/>
              <a:t>Provide necessary resources, accountability, and flexibility to meet U.S. national security education needs;</a:t>
            </a:r>
          </a:p>
          <a:p>
            <a:pPr marL="273050" lvl="1" indent="-273050">
              <a:spcBef>
                <a:spcPts val="0"/>
              </a:spcBef>
              <a:buFont typeface="Wingdings" pitchFamily="2" charset="2"/>
              <a:buChar char="§"/>
            </a:pPr>
            <a:r>
              <a:rPr lang="en-US" sz="2000" dirty="0" smtClean="0"/>
              <a:t>Increase quantity, diversity, and quality of teaching and learning in foreign language and other international fields critical to the nation’s interests;</a:t>
            </a:r>
          </a:p>
          <a:p>
            <a:pPr marL="273050" lvl="1" indent="-273050">
              <a:spcBef>
                <a:spcPts val="0"/>
              </a:spcBef>
              <a:buFont typeface="Wingdings" pitchFamily="2" charset="2"/>
              <a:buChar char="§"/>
            </a:pPr>
            <a:r>
              <a:rPr lang="en-US" sz="2000" dirty="0" smtClean="0"/>
              <a:t>Produce an increased pool of applicants for work in departments and agencies of the U.S. government with national security responsibilities;</a:t>
            </a:r>
          </a:p>
          <a:p>
            <a:pPr marL="273050" lvl="1" indent="-273050">
              <a:spcBef>
                <a:spcPts val="0"/>
              </a:spcBef>
              <a:buFont typeface="Wingdings" pitchFamily="2" charset="2"/>
              <a:buChar char="§"/>
            </a:pPr>
            <a:r>
              <a:rPr lang="en-US" sz="2000" dirty="0" smtClean="0"/>
              <a:t>Expand, in conjunction with other federal programs, the international experience, knowledge base, and perspectives on which the U.S. citizenry, government employees, and leaders rely; and</a:t>
            </a:r>
          </a:p>
          <a:p>
            <a:pPr marL="273050" lvl="1" indent="-273050">
              <a:spcBef>
                <a:spcPts val="0"/>
              </a:spcBef>
              <a:buFont typeface="Wingdings" pitchFamily="2" charset="2"/>
              <a:buChar char="§"/>
            </a:pPr>
            <a:r>
              <a:rPr lang="en-US" sz="2000" dirty="0" smtClean="0"/>
              <a:t>Permit the federal government to advocate the cause of international education</a:t>
            </a:r>
          </a:p>
        </p:txBody>
      </p:sp>
      <p:pic>
        <p:nvPicPr>
          <p:cNvPr id="9" name="Picture 4" descr="nseplogo"/>
          <p:cNvPicPr>
            <a:picLocks noChangeAspect="1" noChangeArrowheads="1"/>
          </p:cNvPicPr>
          <p:nvPr/>
        </p:nvPicPr>
        <p:blipFill>
          <a:blip r:embed="rId2" cstate="print"/>
          <a:srcRect/>
          <a:stretch>
            <a:fillRect/>
          </a:stretch>
        </p:blipFill>
        <p:spPr bwMode="auto">
          <a:xfrm>
            <a:off x="304800" y="414337"/>
            <a:ext cx="658813" cy="652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228600"/>
            <a:ext cx="7772400" cy="990600"/>
          </a:xfrm>
        </p:spPr>
        <p:txBody>
          <a:bodyPr>
            <a:normAutofit/>
          </a:bodyPr>
          <a:lstStyle/>
          <a:p>
            <a:r>
              <a:rPr lang="en-US" sz="3200" dirty="0" smtClean="0"/>
              <a:t>NSEP CORE PROGRAMS</a:t>
            </a:r>
            <a:endParaRPr lang="en-US" sz="3200" dirty="0"/>
          </a:p>
        </p:txBody>
      </p:sp>
      <p:sp>
        <p:nvSpPr>
          <p:cNvPr id="21" name="Slide Number Placeholder 20"/>
          <p:cNvSpPr>
            <a:spLocks noGrp="1"/>
          </p:cNvSpPr>
          <p:nvPr>
            <p:ph type="sldNum" sz="quarter" idx="12"/>
          </p:nvPr>
        </p:nvSpPr>
        <p:spPr/>
        <p:txBody>
          <a:bodyPr>
            <a:normAutofit fontScale="85000" lnSpcReduction="20000"/>
          </a:bodyPr>
          <a:lstStyle/>
          <a:p>
            <a:fld id="{70FA65D6-B543-4093-BE76-FBB89B8F8A95}" type="slidenum">
              <a:rPr lang="en-US" smtClean="0"/>
              <a:pPr/>
              <a:t>4</a:t>
            </a:fld>
            <a:endParaRPr lang="en-US"/>
          </a:p>
        </p:txBody>
      </p:sp>
      <p:pic>
        <p:nvPicPr>
          <p:cNvPr id="26" name="Picture 4" descr="nseplogo"/>
          <p:cNvPicPr>
            <a:picLocks noChangeAspect="1" noChangeArrowheads="1"/>
          </p:cNvPicPr>
          <p:nvPr/>
        </p:nvPicPr>
        <p:blipFill>
          <a:blip r:embed="rId2" cstate="print"/>
          <a:srcRect/>
          <a:stretch>
            <a:fillRect/>
          </a:stretch>
        </p:blipFill>
        <p:spPr bwMode="auto">
          <a:xfrm>
            <a:off x="304800" y="414337"/>
            <a:ext cx="658813" cy="652463"/>
          </a:xfrm>
          <a:prstGeom prst="rect">
            <a:avLst/>
          </a:prstGeom>
          <a:noFill/>
          <a:ln w="9525">
            <a:noFill/>
            <a:miter lim="800000"/>
            <a:headEnd/>
            <a:tailEnd/>
          </a:ln>
        </p:spPr>
      </p:pic>
      <p:graphicFrame>
        <p:nvGraphicFramePr>
          <p:cNvPr id="27" name="Table 26"/>
          <p:cNvGraphicFramePr>
            <a:graphicFrameLocks noGrp="1"/>
          </p:cNvGraphicFramePr>
          <p:nvPr/>
        </p:nvGraphicFramePr>
        <p:xfrm>
          <a:off x="609600" y="1676400"/>
          <a:ext cx="8001000" cy="4570080"/>
        </p:xfrm>
        <a:graphic>
          <a:graphicData uri="http://schemas.openxmlformats.org/drawingml/2006/table">
            <a:tbl>
              <a:tblPr firstRow="1" bandRow="1">
                <a:tableStyleId>{5C22544A-7EE6-4342-B048-85BDC9FD1C3A}</a:tableStyleId>
              </a:tblPr>
              <a:tblGrid>
                <a:gridCol w="3962400"/>
                <a:gridCol w="4038600"/>
              </a:tblGrid>
              <a:tr h="587957">
                <a:tc>
                  <a:txBody>
                    <a:bodyPr/>
                    <a:lstStyle/>
                    <a:p>
                      <a:pPr algn="ctr"/>
                      <a:r>
                        <a:rPr lang="en-US" sz="2000" b="0" dirty="0" smtClean="0">
                          <a:solidFill>
                            <a:schemeClr val="bg1"/>
                          </a:solidFill>
                        </a:rPr>
                        <a:t>STUDENTS</a:t>
                      </a:r>
                      <a:endParaRPr lang="en-US" sz="2000" b="0" dirty="0">
                        <a:solidFill>
                          <a:schemeClr val="bg1"/>
                        </a:solidFill>
                      </a:endParaRPr>
                    </a:p>
                  </a:txBody>
                  <a:tcPr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2000" b="0" dirty="0" smtClean="0">
                          <a:solidFill>
                            <a:schemeClr val="bg1"/>
                          </a:solidFill>
                        </a:rPr>
                        <a:t>INSTITUTIONS</a:t>
                      </a:r>
                      <a:endParaRPr lang="en-US" sz="2000" b="0" dirty="0">
                        <a:solidFill>
                          <a:schemeClr val="bg1"/>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r h="745743">
                <a:tc>
                  <a:txBody>
                    <a:bodyPr/>
                    <a:lstStyle/>
                    <a:p>
                      <a:pPr algn="ctr"/>
                      <a:r>
                        <a:rPr lang="en-US" sz="2000" b="0" dirty="0" smtClean="0">
                          <a:solidFill>
                            <a:schemeClr val="tx2"/>
                          </a:solidFill>
                        </a:rPr>
                        <a:t>David</a:t>
                      </a:r>
                      <a:r>
                        <a:rPr lang="en-US" sz="2000" b="0" baseline="0" dirty="0" smtClean="0">
                          <a:solidFill>
                            <a:schemeClr val="tx2"/>
                          </a:solidFill>
                        </a:rPr>
                        <a:t> L. </a:t>
                      </a:r>
                      <a:r>
                        <a:rPr lang="en-US" sz="2000" b="0" dirty="0" smtClean="0">
                          <a:solidFill>
                            <a:schemeClr val="tx2"/>
                          </a:solidFill>
                        </a:rPr>
                        <a:t>Boren</a:t>
                      </a:r>
                      <a:br>
                        <a:rPr lang="en-US" sz="2000" b="0" dirty="0" smtClean="0">
                          <a:solidFill>
                            <a:schemeClr val="tx2"/>
                          </a:solidFill>
                        </a:rPr>
                      </a:br>
                      <a:r>
                        <a:rPr lang="en-US" sz="2000" b="0" dirty="0" smtClean="0">
                          <a:solidFill>
                            <a:schemeClr val="tx2"/>
                          </a:solidFill>
                        </a:rPr>
                        <a:t>Scholarships</a:t>
                      </a:r>
                      <a:endParaRPr lang="en-US" sz="2000" b="0" dirty="0">
                        <a:solidFill>
                          <a:schemeClr val="tx2"/>
                        </a:solidFill>
                      </a:endParaRPr>
                    </a:p>
                  </a:txBody>
                  <a:tcPr marL="0" marR="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smtClean="0">
                          <a:solidFill>
                            <a:srgbClr val="990000"/>
                          </a:solidFill>
                        </a:rPr>
                        <a:t>The</a:t>
                      </a:r>
                      <a:r>
                        <a:rPr lang="en-US" sz="2000" b="0" baseline="0" dirty="0" smtClean="0">
                          <a:solidFill>
                            <a:srgbClr val="990000"/>
                          </a:solidFill>
                        </a:rPr>
                        <a:t> </a:t>
                      </a:r>
                      <a:r>
                        <a:rPr lang="en-US" sz="2000" b="0" dirty="0" smtClean="0">
                          <a:solidFill>
                            <a:srgbClr val="990000"/>
                          </a:solidFill>
                        </a:rPr>
                        <a:t>Language</a:t>
                      </a:r>
                      <a:br>
                        <a:rPr lang="en-US" sz="2000" b="0" dirty="0" smtClean="0">
                          <a:solidFill>
                            <a:srgbClr val="990000"/>
                          </a:solidFill>
                        </a:rPr>
                      </a:br>
                      <a:r>
                        <a:rPr lang="en-US" sz="2000" b="0" dirty="0" smtClean="0">
                          <a:solidFill>
                            <a:srgbClr val="990000"/>
                          </a:solidFill>
                        </a:rPr>
                        <a:t>Flagship</a:t>
                      </a:r>
                      <a:endParaRPr lang="en-US" sz="2000" b="0" dirty="0">
                        <a:solidFill>
                          <a:srgbClr val="990000"/>
                        </a:solidFill>
                      </a:endParaRP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r>
              <a:tr h="79864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tx2"/>
                          </a:solidFill>
                        </a:rPr>
                        <a:t>David</a:t>
                      </a:r>
                      <a:r>
                        <a:rPr lang="en-US" sz="2000" b="0" baseline="0" dirty="0" smtClean="0">
                          <a:solidFill>
                            <a:schemeClr val="tx2"/>
                          </a:solidFill>
                        </a:rPr>
                        <a:t> L. </a:t>
                      </a:r>
                      <a:r>
                        <a:rPr lang="en-US" sz="2000" b="0" dirty="0" smtClean="0">
                          <a:solidFill>
                            <a:schemeClr val="tx2"/>
                          </a:solidFill>
                        </a:rPr>
                        <a:t>Boren</a:t>
                      </a:r>
                      <a:br>
                        <a:rPr lang="en-US" sz="2000" b="0" dirty="0" smtClean="0">
                          <a:solidFill>
                            <a:schemeClr val="tx2"/>
                          </a:solidFill>
                        </a:rPr>
                      </a:br>
                      <a:r>
                        <a:rPr lang="en-US" sz="2000" b="0" dirty="0" smtClean="0">
                          <a:solidFill>
                            <a:schemeClr val="tx2"/>
                          </a:solidFill>
                        </a:rPr>
                        <a:t>Fellowships</a:t>
                      </a:r>
                      <a:endParaRPr lang="en-US" sz="2000" b="0" dirty="0">
                        <a:solidFill>
                          <a:schemeClr val="tx2"/>
                        </a:solidFill>
                      </a:endParaRPr>
                    </a:p>
                  </a:txBody>
                  <a:tcPr marL="0" marR="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smtClean="0">
                          <a:solidFill>
                            <a:srgbClr val="990000"/>
                          </a:solidFill>
                        </a:rPr>
                        <a:t>Pilot</a:t>
                      </a:r>
                      <a:r>
                        <a:rPr lang="en-US" sz="2000" b="0" baseline="0" dirty="0" smtClean="0">
                          <a:solidFill>
                            <a:srgbClr val="990000"/>
                          </a:solidFill>
                        </a:rPr>
                        <a:t> </a:t>
                      </a:r>
                      <a:r>
                        <a:rPr lang="en-US" sz="2000" b="0" dirty="0" smtClean="0">
                          <a:solidFill>
                            <a:srgbClr val="990000"/>
                          </a:solidFill>
                        </a:rPr>
                        <a:t>Flagship/ROTC</a:t>
                      </a:r>
                      <a:r>
                        <a:rPr lang="en-US" sz="2000" b="0" baseline="0" dirty="0" smtClean="0">
                          <a:solidFill>
                            <a:srgbClr val="990000"/>
                          </a:solidFill>
                        </a:rPr>
                        <a:t> Initiative</a:t>
                      </a:r>
                      <a:endParaRPr lang="en-US" sz="2000" b="0" dirty="0" smtClean="0">
                        <a:solidFill>
                          <a:srgbClr val="990000"/>
                        </a:solidFill>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US" sz="2000" b="0" dirty="0">
                        <a:solidFill>
                          <a:srgbClr val="990000"/>
                        </a:solidFill>
                      </a:endParaRP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r>
              <a:tr h="839458">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tx2"/>
                          </a:solidFill>
                        </a:rPr>
                        <a:t>English for Heritage</a:t>
                      </a:r>
                      <a:br>
                        <a:rPr lang="en-US" sz="2000" b="0" dirty="0" smtClean="0">
                          <a:solidFill>
                            <a:schemeClr val="tx2"/>
                          </a:solidFill>
                        </a:rPr>
                      </a:br>
                      <a:r>
                        <a:rPr lang="en-US" sz="2000" b="0" baseline="0" dirty="0" smtClean="0">
                          <a:solidFill>
                            <a:schemeClr val="tx2"/>
                          </a:solidFill>
                        </a:rPr>
                        <a:t>Language Speakers</a:t>
                      </a:r>
                      <a:endParaRPr lang="en-US" sz="2000" b="0" dirty="0" smtClean="0">
                        <a:solidFill>
                          <a:schemeClr val="tx2"/>
                        </a:solidFill>
                      </a:endParaRPr>
                    </a:p>
                  </a:txBody>
                  <a:tcPr marL="0" marR="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2000" b="0" dirty="0">
                        <a:solidFill>
                          <a:srgbClr val="990000"/>
                        </a:solidFill>
                      </a:endParaRP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r>
              <a:tr h="85253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tx2"/>
                          </a:solidFill>
                        </a:rPr>
                        <a:t>African</a:t>
                      </a:r>
                      <a:br>
                        <a:rPr lang="en-US" sz="2000" b="0" dirty="0" smtClean="0">
                          <a:solidFill>
                            <a:schemeClr val="tx2"/>
                          </a:solidFill>
                        </a:rPr>
                      </a:br>
                      <a:r>
                        <a:rPr lang="en-US" sz="2000" b="0" dirty="0" smtClean="0">
                          <a:solidFill>
                            <a:schemeClr val="tx2"/>
                          </a:solidFill>
                        </a:rPr>
                        <a:t>Language Initiative</a:t>
                      </a:r>
                    </a:p>
                  </a:txBody>
                  <a:tcPr marL="0" marR="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0" dirty="0">
                        <a:solidFill>
                          <a:sysClr val="windowText" lastClr="000000"/>
                        </a:solidFill>
                      </a:endParaRP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r>
              <a:tr h="74574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2000" b="0" dirty="0">
                        <a:solidFill>
                          <a:srgbClr val="990000"/>
                        </a:solidFill>
                      </a:endParaRPr>
                    </a:p>
                  </a:txBody>
                  <a:tcPr marL="0" marR="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2000" b="0" dirty="0">
                        <a:solidFill>
                          <a:sysClr val="windowText" lastClr="000000"/>
                        </a:solidFill>
                      </a:endParaRP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r>
            </a:tbl>
          </a:graphicData>
        </a:graphic>
      </p:graphicFrame>
      <p:pic>
        <p:nvPicPr>
          <p:cNvPr id="28" name="Picture 4" descr="nseplogo"/>
          <p:cNvPicPr>
            <a:picLocks noChangeAspect="1" noChangeArrowheads="1"/>
          </p:cNvPicPr>
          <p:nvPr/>
        </p:nvPicPr>
        <p:blipFill>
          <a:blip r:embed="rId2" cstate="print"/>
          <a:srcRect/>
          <a:stretch>
            <a:fillRect/>
          </a:stretch>
        </p:blipFill>
        <p:spPr bwMode="auto">
          <a:xfrm>
            <a:off x="7620000" y="5486400"/>
            <a:ext cx="658813" cy="652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990600" y="228600"/>
            <a:ext cx="8001000" cy="990600"/>
          </a:xfrm>
        </p:spPr>
        <p:txBody>
          <a:bodyPr>
            <a:normAutofit fontScale="90000"/>
          </a:bodyPr>
          <a:lstStyle/>
          <a:p>
            <a:r>
              <a:rPr lang="en-US" sz="3600" dirty="0" smtClean="0"/>
              <a:t>NATIONAL SECURITY EDUCATION PROGRAM: NEW INITIATIVES</a:t>
            </a:r>
          </a:p>
        </p:txBody>
      </p:sp>
      <p:sp>
        <p:nvSpPr>
          <p:cNvPr id="6" name="Slide Number Placeholder 5"/>
          <p:cNvSpPr>
            <a:spLocks noGrp="1"/>
          </p:cNvSpPr>
          <p:nvPr>
            <p:ph type="sldNum" sz="quarter" idx="12"/>
          </p:nvPr>
        </p:nvSpPr>
        <p:spPr/>
        <p:txBody>
          <a:bodyPr>
            <a:normAutofit fontScale="85000" lnSpcReduction="20000"/>
          </a:bodyPr>
          <a:lstStyle/>
          <a:p>
            <a:fld id="{AB5A73AE-B586-41CB-80ED-8A24BB71AA39}" type="slidenum">
              <a:rPr lang="en-US" smtClean="0"/>
              <a:pPr/>
              <a:t>5</a:t>
            </a:fld>
            <a:endParaRPr lang="en-US"/>
          </a:p>
        </p:txBody>
      </p:sp>
      <p:sp>
        <p:nvSpPr>
          <p:cNvPr id="4099" name="Rectangle 3"/>
          <p:cNvSpPr>
            <a:spLocks noGrp="1" noChangeArrowheads="1"/>
          </p:cNvSpPr>
          <p:nvPr>
            <p:ph sz="quarter" idx="1"/>
          </p:nvPr>
        </p:nvSpPr>
        <p:spPr/>
        <p:txBody>
          <a:bodyPr>
            <a:noAutofit/>
          </a:bodyPr>
          <a:lstStyle/>
          <a:p>
            <a:pPr marL="273050" indent="-273050">
              <a:spcBef>
                <a:spcPts val="0"/>
              </a:spcBef>
              <a:buNone/>
            </a:pPr>
            <a:endParaRPr lang="en-US" sz="2000" dirty="0" smtClean="0"/>
          </a:p>
          <a:p>
            <a:pPr marL="273050" indent="-273050">
              <a:spcBef>
                <a:spcPts val="0"/>
              </a:spcBef>
              <a:buFont typeface="Wingdings" pitchFamily="2" charset="2"/>
              <a:buChar char="§"/>
            </a:pPr>
            <a:r>
              <a:rPr lang="en-US" sz="2000" dirty="0" smtClean="0"/>
              <a:t>Enhancing language learning opportunities for Boren Scholars and Fellows through the </a:t>
            </a:r>
            <a:r>
              <a:rPr lang="en-US" sz="2000" b="1" dirty="0" smtClean="0">
                <a:solidFill>
                  <a:srgbClr val="990000"/>
                </a:solidFill>
              </a:rPr>
              <a:t>African Language Initiative</a:t>
            </a:r>
            <a:r>
              <a:rPr lang="en-US" sz="2000" b="1" dirty="0" smtClean="0"/>
              <a:t>.</a:t>
            </a:r>
          </a:p>
          <a:p>
            <a:pPr marL="273050" indent="-273050">
              <a:spcBef>
                <a:spcPts val="0"/>
              </a:spcBef>
              <a:buFont typeface="Wingdings" pitchFamily="2" charset="2"/>
              <a:buChar char="§"/>
            </a:pPr>
            <a:endParaRPr lang="en-US" sz="2000" b="1" dirty="0" smtClean="0"/>
          </a:p>
          <a:p>
            <a:pPr marL="273050" indent="-273050">
              <a:spcBef>
                <a:spcPts val="0"/>
              </a:spcBef>
              <a:buFont typeface="Wingdings" pitchFamily="2" charset="2"/>
              <a:buChar char="§"/>
            </a:pPr>
            <a:r>
              <a:rPr lang="en-US" sz="2000" dirty="0" smtClean="0"/>
              <a:t>Expanding </a:t>
            </a:r>
            <a:r>
              <a:rPr lang="en-US" sz="2000" b="1" dirty="0" smtClean="0">
                <a:solidFill>
                  <a:srgbClr val="990000"/>
                </a:solidFill>
              </a:rPr>
              <a:t>The Language Flagship </a:t>
            </a:r>
            <a:r>
              <a:rPr lang="en-US" sz="2000" dirty="0" smtClean="0"/>
              <a:t>to </a:t>
            </a:r>
            <a:r>
              <a:rPr lang="en-US" sz="2000" b="1" dirty="0" smtClean="0">
                <a:solidFill>
                  <a:schemeClr val="accent1"/>
                </a:solidFill>
              </a:rPr>
              <a:t>Portuguese</a:t>
            </a:r>
            <a:r>
              <a:rPr lang="en-US" sz="2000" b="1" dirty="0" smtClean="0"/>
              <a:t> </a:t>
            </a:r>
            <a:r>
              <a:rPr lang="en-US" sz="2000" dirty="0" smtClean="0"/>
              <a:t>and </a:t>
            </a:r>
            <a:r>
              <a:rPr lang="en-US" sz="2000" b="1" dirty="0" smtClean="0">
                <a:solidFill>
                  <a:schemeClr val="accent1"/>
                </a:solidFill>
              </a:rPr>
              <a:t>Turkish</a:t>
            </a:r>
            <a:r>
              <a:rPr lang="en-US" sz="2000" b="1" dirty="0" smtClean="0"/>
              <a:t>.</a:t>
            </a:r>
          </a:p>
          <a:p>
            <a:pPr marL="273050" indent="-273050">
              <a:spcBef>
                <a:spcPts val="0"/>
              </a:spcBef>
              <a:buFont typeface="Wingdings" pitchFamily="2" charset="2"/>
              <a:buChar char="§"/>
            </a:pPr>
            <a:endParaRPr lang="en-US" sz="2000" dirty="0" smtClean="0"/>
          </a:p>
          <a:p>
            <a:pPr marL="273050" indent="-273050">
              <a:spcBef>
                <a:spcPts val="0"/>
              </a:spcBef>
              <a:buFont typeface="Wingdings" pitchFamily="2" charset="2"/>
              <a:buChar char="§"/>
            </a:pPr>
            <a:r>
              <a:rPr lang="en-US" sz="2000" dirty="0" smtClean="0"/>
              <a:t>Extending language and culture training for ROTC, active force, and reserves through the </a:t>
            </a:r>
            <a:r>
              <a:rPr lang="en-US" sz="2000" b="1" dirty="0" smtClean="0">
                <a:solidFill>
                  <a:srgbClr val="990000"/>
                </a:solidFill>
              </a:rPr>
              <a:t>Pilot ROTC/Flagship Initiative</a:t>
            </a:r>
            <a:r>
              <a:rPr lang="en-US" sz="2000" dirty="0" smtClean="0"/>
              <a:t>, and the </a:t>
            </a:r>
            <a:r>
              <a:rPr lang="en-US" sz="2000" b="1" dirty="0" smtClean="0">
                <a:solidFill>
                  <a:srgbClr val="990000"/>
                </a:solidFill>
              </a:rPr>
              <a:t>Language Training Centers</a:t>
            </a:r>
            <a:endParaRPr lang="en-US" sz="2000" dirty="0" smtClean="0">
              <a:solidFill>
                <a:srgbClr val="990000"/>
              </a:solidFill>
            </a:endParaRPr>
          </a:p>
          <a:p>
            <a:pPr marL="273050" indent="-273050">
              <a:spcBef>
                <a:spcPts val="0"/>
              </a:spcBef>
              <a:buFont typeface="Wingdings" pitchFamily="2" charset="2"/>
              <a:buChar char="§"/>
            </a:pPr>
            <a:endParaRPr lang="en-US" sz="2000" dirty="0" smtClean="0"/>
          </a:p>
          <a:p>
            <a:pPr marL="273050" indent="-273050">
              <a:spcBef>
                <a:spcPts val="0"/>
              </a:spcBef>
              <a:buFont typeface="Wingdings" pitchFamily="2" charset="2"/>
              <a:buChar char="§"/>
            </a:pPr>
            <a:endParaRPr lang="en-US" sz="2000" dirty="0" smtClean="0"/>
          </a:p>
        </p:txBody>
      </p:sp>
      <p:pic>
        <p:nvPicPr>
          <p:cNvPr id="9" name="Picture 4" descr="nseplogo"/>
          <p:cNvPicPr>
            <a:picLocks noChangeAspect="1" noChangeArrowheads="1"/>
          </p:cNvPicPr>
          <p:nvPr/>
        </p:nvPicPr>
        <p:blipFill>
          <a:blip r:embed="rId2" cstate="print"/>
          <a:srcRect/>
          <a:stretch>
            <a:fillRect/>
          </a:stretch>
        </p:blipFill>
        <p:spPr bwMode="auto">
          <a:xfrm>
            <a:off x="304800" y="414337"/>
            <a:ext cx="658813" cy="652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90600" y="228600"/>
            <a:ext cx="7775448" cy="990600"/>
          </a:xfrm>
        </p:spPr>
        <p:txBody>
          <a:bodyPr>
            <a:normAutofit/>
          </a:bodyPr>
          <a:lstStyle/>
          <a:p>
            <a:r>
              <a:rPr lang="en-US" sz="3200" dirty="0" smtClean="0"/>
              <a:t>BOREN SCHOLARS AND FELLOWS</a:t>
            </a:r>
          </a:p>
        </p:txBody>
      </p:sp>
      <p:sp>
        <p:nvSpPr>
          <p:cNvPr id="8" name="Slide Number Placeholder 7"/>
          <p:cNvSpPr>
            <a:spLocks noGrp="1"/>
          </p:cNvSpPr>
          <p:nvPr>
            <p:ph type="sldNum" sz="quarter" idx="12"/>
          </p:nvPr>
        </p:nvSpPr>
        <p:spPr/>
        <p:txBody>
          <a:bodyPr>
            <a:normAutofit fontScale="85000" lnSpcReduction="20000"/>
          </a:bodyPr>
          <a:lstStyle/>
          <a:p>
            <a:fld id="{AB5A73AE-B586-41CB-80ED-8A24BB71AA39}" type="slidenum">
              <a:rPr lang="en-US" smtClean="0"/>
              <a:pPr/>
              <a:t>6</a:t>
            </a:fld>
            <a:endParaRPr lang="en-US"/>
          </a:p>
        </p:txBody>
      </p:sp>
      <p:sp>
        <p:nvSpPr>
          <p:cNvPr id="7171" name="Rectangle 3"/>
          <p:cNvSpPr>
            <a:spLocks noGrp="1" noChangeArrowheads="1"/>
          </p:cNvSpPr>
          <p:nvPr>
            <p:ph sz="quarter" idx="1"/>
          </p:nvPr>
        </p:nvSpPr>
        <p:spPr/>
        <p:txBody>
          <a:bodyPr>
            <a:normAutofit fontScale="92500" lnSpcReduction="10000"/>
          </a:bodyPr>
          <a:lstStyle/>
          <a:p>
            <a:pPr marL="0" indent="0" algn="just">
              <a:lnSpc>
                <a:spcPct val="120000"/>
              </a:lnSpc>
              <a:spcBef>
                <a:spcPts val="0"/>
              </a:spcBef>
              <a:buNone/>
            </a:pPr>
            <a:r>
              <a:rPr lang="en-US" sz="2200" dirty="0" smtClean="0">
                <a:latin typeface="+mj-lt"/>
              </a:rPr>
              <a:t>Applicants are outstanding undergraduate and graduate students motivated by opportunity to serve the nation</a:t>
            </a:r>
          </a:p>
          <a:p>
            <a:pPr>
              <a:lnSpc>
                <a:spcPct val="120000"/>
              </a:lnSpc>
              <a:spcBef>
                <a:spcPts val="0"/>
              </a:spcBef>
              <a:buFont typeface="Wingdings" pitchFamily="2" charset="2"/>
              <a:buChar char="§"/>
            </a:pPr>
            <a:endParaRPr lang="en-US" sz="2200" dirty="0" smtClean="0">
              <a:latin typeface="+mj-lt"/>
            </a:endParaRPr>
          </a:p>
          <a:p>
            <a:pPr>
              <a:lnSpc>
                <a:spcPct val="120000"/>
              </a:lnSpc>
              <a:spcBef>
                <a:spcPts val="0"/>
              </a:spcBef>
              <a:buFont typeface="Wingdings" pitchFamily="2" charset="2"/>
              <a:buChar char="§"/>
            </a:pPr>
            <a:r>
              <a:rPr lang="en-US" sz="2200" dirty="0" smtClean="0">
                <a:latin typeface="+mj-lt"/>
              </a:rPr>
              <a:t>18 Years of Awards: 1994-2011 (4500 awards)</a:t>
            </a:r>
          </a:p>
          <a:p>
            <a:pPr>
              <a:lnSpc>
                <a:spcPct val="120000"/>
              </a:lnSpc>
              <a:spcBef>
                <a:spcPts val="0"/>
              </a:spcBef>
              <a:buNone/>
            </a:pPr>
            <a:endParaRPr lang="en-US" sz="2200" dirty="0" smtClean="0">
              <a:latin typeface="+mj-lt"/>
            </a:endParaRPr>
          </a:p>
          <a:p>
            <a:pPr>
              <a:lnSpc>
                <a:spcPct val="120000"/>
              </a:lnSpc>
              <a:spcBef>
                <a:spcPts val="0"/>
              </a:spcBef>
              <a:buFont typeface="Wingdings" pitchFamily="2" charset="2"/>
              <a:buChar char="§"/>
            </a:pPr>
            <a:r>
              <a:rPr lang="en-US" sz="2200" dirty="0" smtClean="0">
                <a:latin typeface="+mj-lt"/>
              </a:rPr>
              <a:t>Awards to study languages and areas critical to U.S. national security through long-term overseas language and culture immersive learning experiences</a:t>
            </a:r>
          </a:p>
          <a:p>
            <a:pPr>
              <a:lnSpc>
                <a:spcPct val="120000"/>
              </a:lnSpc>
              <a:spcBef>
                <a:spcPts val="0"/>
              </a:spcBef>
              <a:buFont typeface="Wingdings" pitchFamily="2" charset="2"/>
              <a:buChar char="§"/>
            </a:pPr>
            <a:endParaRPr lang="en-US" sz="2200" dirty="0" smtClean="0">
              <a:latin typeface="+mj-lt"/>
            </a:endParaRPr>
          </a:p>
          <a:p>
            <a:pPr>
              <a:lnSpc>
                <a:spcPct val="120000"/>
              </a:lnSpc>
              <a:spcBef>
                <a:spcPts val="0"/>
              </a:spcBef>
              <a:buFont typeface="Wingdings" pitchFamily="2" charset="2"/>
              <a:buChar char="§"/>
            </a:pPr>
            <a:r>
              <a:rPr lang="en-US" sz="2200" dirty="0" smtClean="0">
                <a:latin typeface="+mj-lt"/>
              </a:rPr>
              <a:t>Awardees are obligated to seek federal employment in a national security related position</a:t>
            </a:r>
          </a:p>
          <a:p>
            <a:pPr algn="ctr">
              <a:buNone/>
            </a:pPr>
            <a:r>
              <a:rPr lang="en-US" sz="2200" b="1" dirty="0" smtClean="0">
                <a:solidFill>
                  <a:schemeClr val="tx2"/>
                </a:solidFill>
              </a:rPr>
              <a:t>www.borenawards.org</a:t>
            </a:r>
            <a:endParaRPr lang="en-US" sz="2200" dirty="0" smtClean="0">
              <a:latin typeface="+mj-lt"/>
            </a:endParaRPr>
          </a:p>
        </p:txBody>
      </p:sp>
      <p:pic>
        <p:nvPicPr>
          <p:cNvPr id="11" name="Picture 4" descr="nseplogo"/>
          <p:cNvPicPr>
            <a:picLocks noChangeAspect="1" noChangeArrowheads="1"/>
          </p:cNvPicPr>
          <p:nvPr/>
        </p:nvPicPr>
        <p:blipFill>
          <a:blip r:embed="rId2" cstate="print"/>
          <a:srcRect/>
          <a:stretch>
            <a:fillRect/>
          </a:stretch>
        </p:blipFill>
        <p:spPr bwMode="auto">
          <a:xfrm>
            <a:off x="304800" y="457200"/>
            <a:ext cx="658813" cy="652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90600" y="273050"/>
            <a:ext cx="7696200" cy="869950"/>
          </a:xfrm>
        </p:spPr>
        <p:txBody>
          <a:bodyPr>
            <a:normAutofit fontScale="90000"/>
          </a:bodyPr>
          <a:lstStyle/>
          <a:p>
            <a:r>
              <a:rPr lang="en-US" sz="3200" dirty="0" smtClean="0"/>
              <a:t>BOREN SCHOLARS AND FELLOWS:        ORAL PROFICIENCY</a:t>
            </a:r>
          </a:p>
        </p:txBody>
      </p:sp>
      <p:sp>
        <p:nvSpPr>
          <p:cNvPr id="8" name="Slide Number Placeholder 7"/>
          <p:cNvSpPr>
            <a:spLocks noGrp="1"/>
          </p:cNvSpPr>
          <p:nvPr>
            <p:ph type="sldNum" sz="quarter" idx="16"/>
          </p:nvPr>
        </p:nvSpPr>
        <p:spPr/>
        <p:txBody>
          <a:bodyPr>
            <a:normAutofit fontScale="85000" lnSpcReduction="20000"/>
          </a:bodyPr>
          <a:lstStyle/>
          <a:p>
            <a:fld id="{AB5A73AE-B586-41CB-80ED-8A24BB71AA39}" type="slidenum">
              <a:rPr lang="en-US" smtClean="0"/>
              <a:pPr/>
              <a:t>7</a:t>
            </a:fld>
            <a:endParaRPr lang="en-US"/>
          </a:p>
        </p:txBody>
      </p:sp>
      <p:sp>
        <p:nvSpPr>
          <p:cNvPr id="6" name="Text Placeholder 5"/>
          <p:cNvSpPr>
            <a:spLocks noGrp="1"/>
          </p:cNvSpPr>
          <p:nvPr>
            <p:ph type="body" sz="quarter" idx="1"/>
          </p:nvPr>
        </p:nvSpPr>
        <p:spPr/>
        <p:txBody>
          <a:bodyPr>
            <a:noAutofit/>
          </a:bodyPr>
          <a:lstStyle/>
          <a:p>
            <a:pPr algn="ctr">
              <a:spcBef>
                <a:spcPts val="0"/>
              </a:spcBef>
            </a:pPr>
            <a:r>
              <a:rPr lang="en-US" dirty="0" smtClean="0">
                <a:latin typeface="Tw Cen MT" pitchFamily="34" charset="0"/>
              </a:rPr>
              <a:t>1996-2011 Boren Scholars:</a:t>
            </a:r>
          </a:p>
          <a:p>
            <a:pPr algn="ctr">
              <a:spcBef>
                <a:spcPts val="0"/>
              </a:spcBef>
            </a:pPr>
            <a:r>
              <a:rPr lang="en-US" dirty="0" smtClean="0">
                <a:latin typeface="Tw Cen MT" pitchFamily="34" charset="0"/>
              </a:rPr>
              <a:t>Oral Proficiency</a:t>
            </a:r>
          </a:p>
        </p:txBody>
      </p:sp>
      <p:sp>
        <p:nvSpPr>
          <p:cNvPr id="9" name="Text Placeholder 8"/>
          <p:cNvSpPr>
            <a:spLocks noGrp="1"/>
          </p:cNvSpPr>
          <p:nvPr>
            <p:ph type="body" sz="quarter" idx="3"/>
          </p:nvPr>
        </p:nvSpPr>
        <p:spPr>
          <a:solidFill>
            <a:schemeClr val="accent1"/>
          </a:solidFill>
        </p:spPr>
        <p:txBody>
          <a:bodyPr>
            <a:normAutofit lnSpcReduction="10000"/>
          </a:bodyPr>
          <a:lstStyle/>
          <a:p>
            <a:pPr algn="ctr">
              <a:spcBef>
                <a:spcPts val="0"/>
              </a:spcBef>
            </a:pPr>
            <a:r>
              <a:rPr lang="en-US" dirty="0" smtClean="0">
                <a:latin typeface="Tw Cen MT" pitchFamily="34" charset="0"/>
              </a:rPr>
              <a:t>1996-2011 Boren Fellows:</a:t>
            </a:r>
          </a:p>
          <a:p>
            <a:pPr algn="ctr">
              <a:spcBef>
                <a:spcPts val="0"/>
              </a:spcBef>
            </a:pPr>
            <a:r>
              <a:rPr lang="en-US" dirty="0" smtClean="0">
                <a:latin typeface="Tw Cen MT" pitchFamily="34" charset="0"/>
              </a:rPr>
              <a:t>Oral Proficiency</a:t>
            </a:r>
          </a:p>
        </p:txBody>
      </p:sp>
      <p:pic>
        <p:nvPicPr>
          <p:cNvPr id="11" name="Picture 4" descr="nseplogo"/>
          <p:cNvPicPr>
            <a:picLocks noChangeAspect="1" noChangeArrowheads="1"/>
          </p:cNvPicPr>
          <p:nvPr/>
        </p:nvPicPr>
        <p:blipFill>
          <a:blip r:embed="rId2" cstate="print"/>
          <a:srcRect/>
          <a:stretch>
            <a:fillRect/>
          </a:stretch>
        </p:blipFill>
        <p:spPr bwMode="auto">
          <a:xfrm>
            <a:off x="304800" y="457200"/>
            <a:ext cx="658813" cy="652463"/>
          </a:xfrm>
          <a:prstGeom prst="rect">
            <a:avLst/>
          </a:prstGeom>
          <a:noFill/>
          <a:ln w="9525">
            <a:noFill/>
            <a:miter lim="800000"/>
            <a:headEnd/>
            <a:tailEnd/>
          </a:ln>
        </p:spPr>
      </p:pic>
      <p:graphicFrame>
        <p:nvGraphicFramePr>
          <p:cNvPr id="16" name="Content Placeholder 12"/>
          <p:cNvGraphicFramePr>
            <a:graphicFrameLocks noGrp="1"/>
          </p:cNvGraphicFramePr>
          <p:nvPr>
            <p:ph sz="quarter" idx="2"/>
          </p:nvPr>
        </p:nvGraphicFramePr>
        <p:xfrm>
          <a:off x="609600" y="2438400"/>
          <a:ext cx="3886200" cy="35814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Content Placeholder 16"/>
          <p:cNvGraphicFramePr>
            <a:graphicFrameLocks noGrp="1"/>
          </p:cNvGraphicFramePr>
          <p:nvPr>
            <p:ph sz="quarter" idx="4"/>
          </p:nvPr>
        </p:nvGraphicFramePr>
        <p:xfrm>
          <a:off x="4800600" y="2438400"/>
          <a:ext cx="3886200" cy="3581400"/>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90600" y="228600"/>
            <a:ext cx="7775448" cy="990600"/>
          </a:xfrm>
        </p:spPr>
        <p:txBody>
          <a:bodyPr>
            <a:normAutofit/>
          </a:bodyPr>
          <a:lstStyle/>
          <a:p>
            <a:r>
              <a:rPr lang="en-US" sz="3200" dirty="0" smtClean="0"/>
              <a:t>BOREN SCHOLARS AND FELLOWS</a:t>
            </a:r>
          </a:p>
        </p:txBody>
      </p:sp>
      <p:sp>
        <p:nvSpPr>
          <p:cNvPr id="8" name="Slide Number Placeholder 7"/>
          <p:cNvSpPr>
            <a:spLocks noGrp="1"/>
          </p:cNvSpPr>
          <p:nvPr>
            <p:ph type="sldNum" sz="quarter" idx="12"/>
          </p:nvPr>
        </p:nvSpPr>
        <p:spPr/>
        <p:txBody>
          <a:bodyPr>
            <a:normAutofit fontScale="85000" lnSpcReduction="20000"/>
          </a:bodyPr>
          <a:lstStyle/>
          <a:p>
            <a:fld id="{AB5A73AE-B586-41CB-80ED-8A24BB71AA39}" type="slidenum">
              <a:rPr lang="en-US" smtClean="0"/>
              <a:pPr/>
              <a:t>8</a:t>
            </a:fld>
            <a:endParaRPr lang="en-US"/>
          </a:p>
        </p:txBody>
      </p:sp>
      <p:pic>
        <p:nvPicPr>
          <p:cNvPr id="11" name="Picture 4" descr="nseplogo"/>
          <p:cNvPicPr>
            <a:picLocks noChangeAspect="1" noChangeArrowheads="1"/>
          </p:cNvPicPr>
          <p:nvPr/>
        </p:nvPicPr>
        <p:blipFill>
          <a:blip r:embed="rId2" cstate="print"/>
          <a:srcRect/>
          <a:stretch>
            <a:fillRect/>
          </a:stretch>
        </p:blipFill>
        <p:spPr bwMode="auto">
          <a:xfrm>
            <a:off x="304800" y="457200"/>
            <a:ext cx="658813" cy="652463"/>
          </a:xfrm>
          <a:prstGeom prst="rect">
            <a:avLst/>
          </a:prstGeom>
          <a:noFill/>
          <a:ln w="9525">
            <a:noFill/>
            <a:miter lim="800000"/>
            <a:headEnd/>
            <a:tailEnd/>
          </a:ln>
        </p:spPr>
      </p:pic>
      <p:graphicFrame>
        <p:nvGraphicFramePr>
          <p:cNvPr id="6" name="Content Placeholder 5"/>
          <p:cNvGraphicFramePr>
            <a:graphicFrameLocks noGrp="1"/>
          </p:cNvGraphicFramePr>
          <p:nvPr>
            <p:ph sz="quarter" idx="1"/>
          </p:nvPr>
        </p:nvGraphicFramePr>
        <p:xfrm>
          <a:off x="609600" y="2057400"/>
          <a:ext cx="8302625" cy="4495800"/>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p:cNvSpPr txBox="1"/>
          <p:nvPr/>
        </p:nvSpPr>
        <p:spPr>
          <a:xfrm>
            <a:off x="609600" y="1600200"/>
            <a:ext cx="8229600" cy="677108"/>
          </a:xfrm>
          <a:prstGeom prst="rect">
            <a:avLst/>
          </a:prstGeom>
          <a:noFill/>
        </p:spPr>
        <p:txBody>
          <a:bodyPr wrap="square" rtlCol="0">
            <a:spAutoFit/>
          </a:bodyPr>
          <a:lstStyle/>
          <a:p>
            <a:r>
              <a:rPr lang="en-US" sz="2000" dirty="0" smtClean="0">
                <a:latin typeface="+mn-lt"/>
              </a:rPr>
              <a:t>NSEP Service: Positions Held By Award Recipients</a:t>
            </a:r>
          </a:p>
          <a:p>
            <a:endParaRPr lang="en-US" b="1"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90600" y="228600"/>
            <a:ext cx="7775448" cy="990600"/>
          </a:xfrm>
        </p:spPr>
        <p:txBody>
          <a:bodyPr>
            <a:normAutofit/>
          </a:bodyPr>
          <a:lstStyle/>
          <a:p>
            <a:r>
              <a:rPr lang="en-US" sz="3200" dirty="0" smtClean="0"/>
              <a:t>AFRICAN LANGUAGE INITIATIVE</a:t>
            </a:r>
          </a:p>
        </p:txBody>
      </p:sp>
      <p:sp>
        <p:nvSpPr>
          <p:cNvPr id="8" name="Slide Number Placeholder 7"/>
          <p:cNvSpPr>
            <a:spLocks noGrp="1"/>
          </p:cNvSpPr>
          <p:nvPr>
            <p:ph type="sldNum" sz="quarter" idx="12"/>
          </p:nvPr>
        </p:nvSpPr>
        <p:spPr/>
        <p:txBody>
          <a:bodyPr>
            <a:normAutofit fontScale="85000" lnSpcReduction="20000"/>
          </a:bodyPr>
          <a:lstStyle/>
          <a:p>
            <a:fld id="{AB5A73AE-B586-41CB-80ED-8A24BB71AA39}" type="slidenum">
              <a:rPr lang="en-US" smtClean="0"/>
              <a:pPr/>
              <a:t>9</a:t>
            </a:fld>
            <a:endParaRPr lang="en-US"/>
          </a:p>
        </p:txBody>
      </p:sp>
      <p:sp>
        <p:nvSpPr>
          <p:cNvPr id="7171" name="Rectangle 3"/>
          <p:cNvSpPr>
            <a:spLocks noGrp="1" noChangeArrowheads="1"/>
          </p:cNvSpPr>
          <p:nvPr>
            <p:ph sz="quarter" idx="1"/>
          </p:nvPr>
        </p:nvSpPr>
        <p:spPr/>
        <p:txBody>
          <a:bodyPr>
            <a:noAutofit/>
          </a:bodyPr>
          <a:lstStyle/>
          <a:p>
            <a:pPr marL="3175" indent="-3175">
              <a:spcBef>
                <a:spcPts val="0"/>
              </a:spcBef>
              <a:buNone/>
            </a:pPr>
            <a:r>
              <a:rPr lang="en-US" sz="2000" dirty="0" smtClean="0"/>
              <a:t>The African Language Initiative (ALI) responds to a strong need for graduates with greater linguistic and cultural expertise in African Region.  ALI provides opportunities for Boren Scholars and Fellows.  </a:t>
            </a:r>
          </a:p>
          <a:p>
            <a:pPr marL="3175" indent="-3175">
              <a:spcBef>
                <a:spcPts val="0"/>
              </a:spcBef>
              <a:buNone/>
            </a:pPr>
            <a:endParaRPr lang="en-US" sz="2000" dirty="0" smtClean="0"/>
          </a:p>
          <a:p>
            <a:pPr marL="457200" indent="-457200">
              <a:spcBef>
                <a:spcPts val="0"/>
              </a:spcBef>
              <a:buFont typeface="Wingdings" pitchFamily="2" charset="2"/>
              <a:buChar char="§"/>
            </a:pPr>
            <a:r>
              <a:rPr lang="en-US" sz="2000" dirty="0" smtClean="0"/>
              <a:t>Intensive domestic summer study at the University of Florida in: </a:t>
            </a:r>
            <a:r>
              <a:rPr lang="en-US" sz="2000" dirty="0" err="1" smtClean="0"/>
              <a:t>Akan</a:t>
            </a:r>
            <a:r>
              <a:rPr lang="en-US" sz="2000" dirty="0" smtClean="0"/>
              <a:t>/</a:t>
            </a:r>
            <a:r>
              <a:rPr lang="en-US" sz="2000" dirty="0" err="1" smtClean="0"/>
              <a:t>Twi</a:t>
            </a:r>
            <a:r>
              <a:rPr lang="en-US" sz="2000" dirty="0" smtClean="0"/>
              <a:t>, </a:t>
            </a:r>
            <a:r>
              <a:rPr lang="en-US" sz="2000" dirty="0" err="1" smtClean="0"/>
              <a:t>Bamana</a:t>
            </a:r>
            <a:r>
              <a:rPr lang="en-US" sz="2000" dirty="0" smtClean="0"/>
              <a:t>, Swahili, Wolof, Yoruba and Zulu. </a:t>
            </a:r>
          </a:p>
          <a:p>
            <a:pPr marL="457200" indent="-457200">
              <a:spcBef>
                <a:spcPts val="0"/>
              </a:spcBef>
              <a:buFont typeface="Wingdings" pitchFamily="2" charset="2"/>
              <a:buChar char="§"/>
            </a:pPr>
            <a:endParaRPr lang="en-US" sz="2000" dirty="0" smtClean="0"/>
          </a:p>
          <a:p>
            <a:pPr marL="457200" indent="-457200">
              <a:spcBef>
                <a:spcPts val="0"/>
              </a:spcBef>
              <a:buFont typeface="Wingdings" pitchFamily="2" charset="2"/>
              <a:buChar char="§"/>
            </a:pPr>
            <a:r>
              <a:rPr lang="en-US" sz="2000" dirty="0" smtClean="0"/>
              <a:t>Overseas semester-long intensive study in one of the following countries: Morocco (Moroccan Arabic), Mozambique (Portuguese), Nigeria (Yoruba), South Africa (Zulu) and Tanzania (Swahili)</a:t>
            </a:r>
          </a:p>
          <a:p>
            <a:pPr marL="457200" indent="-457200">
              <a:spcBef>
                <a:spcPts val="0"/>
              </a:spcBef>
              <a:buFont typeface="Wingdings" pitchFamily="2" charset="2"/>
              <a:buChar char="§"/>
            </a:pPr>
            <a:endParaRPr lang="en-US" sz="2000" dirty="0" smtClean="0"/>
          </a:p>
          <a:p>
            <a:pPr marL="457200" indent="-457200">
              <a:spcBef>
                <a:spcPts val="0"/>
              </a:spcBef>
              <a:buFont typeface="Wingdings" pitchFamily="2" charset="2"/>
              <a:buChar char="§"/>
            </a:pPr>
            <a:r>
              <a:rPr lang="en-US" sz="2000" dirty="0" smtClean="0"/>
              <a:t>In Fall 2011, 38 Boren Scholars and Fellows completed their ALI language study, and are currently completing their Boren activities</a:t>
            </a:r>
          </a:p>
          <a:p>
            <a:pPr marL="3175" indent="-3175">
              <a:spcBef>
                <a:spcPts val="0"/>
              </a:spcBef>
              <a:buNone/>
            </a:pPr>
            <a:endParaRPr lang="en-US" sz="2000" dirty="0" smtClean="0"/>
          </a:p>
        </p:txBody>
      </p:sp>
      <p:pic>
        <p:nvPicPr>
          <p:cNvPr id="11" name="Picture 4" descr="nseplogo"/>
          <p:cNvPicPr>
            <a:picLocks noChangeAspect="1" noChangeArrowheads="1"/>
          </p:cNvPicPr>
          <p:nvPr/>
        </p:nvPicPr>
        <p:blipFill>
          <a:blip r:embed="rId2" cstate="print"/>
          <a:srcRect/>
          <a:stretch>
            <a:fillRect/>
          </a:stretch>
        </p:blipFill>
        <p:spPr bwMode="auto">
          <a:xfrm>
            <a:off x="304800" y="457200"/>
            <a:ext cx="658813" cy="652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90600" y="228600"/>
            <a:ext cx="8153400" cy="990600"/>
          </a:xfrm>
        </p:spPr>
        <p:txBody>
          <a:bodyPr>
            <a:normAutofit/>
          </a:bodyPr>
          <a:lstStyle/>
          <a:p>
            <a:r>
              <a:rPr lang="en-US" sz="3200" dirty="0" smtClean="0"/>
              <a:t>ENGLISH FOR HERITAGE LANGUAGE SPEAKERS</a:t>
            </a:r>
          </a:p>
        </p:txBody>
      </p:sp>
      <p:sp>
        <p:nvSpPr>
          <p:cNvPr id="8" name="Slide Number Placeholder 7"/>
          <p:cNvSpPr>
            <a:spLocks noGrp="1"/>
          </p:cNvSpPr>
          <p:nvPr>
            <p:ph type="sldNum" sz="quarter" idx="12"/>
          </p:nvPr>
        </p:nvSpPr>
        <p:spPr/>
        <p:txBody>
          <a:bodyPr>
            <a:normAutofit fontScale="85000" lnSpcReduction="20000"/>
          </a:bodyPr>
          <a:lstStyle/>
          <a:p>
            <a:fld id="{AB5A73AE-B586-41CB-80ED-8A24BB71AA39}" type="slidenum">
              <a:rPr lang="en-US" smtClean="0"/>
              <a:pPr/>
              <a:t>10</a:t>
            </a:fld>
            <a:endParaRPr lang="en-US"/>
          </a:p>
        </p:txBody>
      </p:sp>
      <p:sp>
        <p:nvSpPr>
          <p:cNvPr id="7171" name="Rectangle 3"/>
          <p:cNvSpPr>
            <a:spLocks noGrp="1" noChangeArrowheads="1"/>
          </p:cNvSpPr>
          <p:nvPr>
            <p:ph sz="quarter" idx="1"/>
          </p:nvPr>
        </p:nvSpPr>
        <p:spPr/>
        <p:txBody>
          <a:bodyPr>
            <a:noAutofit/>
          </a:bodyPr>
          <a:lstStyle/>
          <a:p>
            <a:pPr marL="3175" indent="-3175" algn="just">
              <a:spcBef>
                <a:spcPts val="0"/>
              </a:spcBef>
              <a:buNone/>
            </a:pPr>
            <a:r>
              <a:rPr lang="en-US" sz="2000" dirty="0" smtClean="0"/>
              <a:t>Professional development program for mid-career Native/Heritage language speakers who are U.S. citizens. Requires one-year government service requirement.</a:t>
            </a:r>
          </a:p>
          <a:p>
            <a:pPr marL="3175" indent="-3175" algn="just">
              <a:spcBef>
                <a:spcPts val="0"/>
              </a:spcBef>
              <a:buNone/>
            </a:pPr>
            <a:endParaRPr lang="en-US" sz="2000" dirty="0" smtClean="0"/>
          </a:p>
          <a:p>
            <a:pPr>
              <a:spcAft>
                <a:spcPts val="1584"/>
              </a:spcAft>
              <a:buFont typeface="Wingdings" pitchFamily="2" charset="2"/>
              <a:buChar char="§"/>
            </a:pPr>
            <a:r>
              <a:rPr lang="en-US" sz="2000" dirty="0" smtClean="0"/>
              <a:t>Selected students are professionally fluent in key foreign languages critical to the national security community</a:t>
            </a:r>
          </a:p>
          <a:p>
            <a:pPr>
              <a:spcAft>
                <a:spcPts val="1584"/>
              </a:spcAft>
              <a:buFont typeface="Wingdings" pitchFamily="2" charset="2"/>
              <a:buChar char="§"/>
            </a:pPr>
            <a:r>
              <a:rPr lang="en-US" sz="2000" dirty="0" smtClean="0"/>
              <a:t>Students achieve professional proficiency in English necessary for meeting U.S. government needs with training in research, analysis and briefing skills</a:t>
            </a:r>
          </a:p>
          <a:p>
            <a:pPr>
              <a:spcAft>
                <a:spcPts val="1584"/>
              </a:spcAft>
              <a:buFont typeface="Wingdings" pitchFamily="2" charset="2"/>
              <a:buChar char="§"/>
            </a:pPr>
            <a:r>
              <a:rPr lang="en-US" sz="2000" dirty="0" smtClean="0"/>
              <a:t>Program conducted by Center for Applied Linguistics (CAL) through Georgetown University, and supported by work experiences at the Open Source</a:t>
            </a:r>
          </a:p>
          <a:p>
            <a:pPr marL="3175" indent="-3175" algn="just">
              <a:spcBef>
                <a:spcPts val="0"/>
              </a:spcBef>
              <a:buNone/>
            </a:pPr>
            <a:endParaRPr lang="en-US" sz="2000" dirty="0" smtClean="0"/>
          </a:p>
        </p:txBody>
      </p:sp>
      <p:pic>
        <p:nvPicPr>
          <p:cNvPr id="11" name="Picture 4" descr="nseplogo"/>
          <p:cNvPicPr>
            <a:picLocks noChangeAspect="1" noChangeArrowheads="1"/>
          </p:cNvPicPr>
          <p:nvPr/>
        </p:nvPicPr>
        <p:blipFill>
          <a:blip r:embed="rId2" cstate="print"/>
          <a:srcRect/>
          <a:stretch>
            <a:fillRect/>
          </a:stretch>
        </p:blipFill>
        <p:spPr bwMode="auto">
          <a:xfrm>
            <a:off x="304800" y="457200"/>
            <a:ext cx="658813" cy="652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90600" y="228600"/>
            <a:ext cx="8153400" cy="990600"/>
          </a:xfrm>
        </p:spPr>
        <p:txBody>
          <a:bodyPr>
            <a:normAutofit/>
          </a:bodyPr>
          <a:lstStyle/>
          <a:p>
            <a:r>
              <a:rPr lang="en-US" sz="3200" dirty="0" smtClean="0"/>
              <a:t>ENGLISH FOR HERITAGE LANGUAGE SPEAKERS</a:t>
            </a:r>
          </a:p>
        </p:txBody>
      </p:sp>
      <p:sp>
        <p:nvSpPr>
          <p:cNvPr id="8" name="Slide Number Placeholder 7"/>
          <p:cNvSpPr>
            <a:spLocks noGrp="1"/>
          </p:cNvSpPr>
          <p:nvPr>
            <p:ph type="sldNum" sz="quarter" idx="12"/>
          </p:nvPr>
        </p:nvSpPr>
        <p:spPr/>
        <p:txBody>
          <a:bodyPr>
            <a:normAutofit fontScale="85000" lnSpcReduction="20000"/>
          </a:bodyPr>
          <a:lstStyle/>
          <a:p>
            <a:fld id="{AB5A73AE-B586-41CB-80ED-8A24BB71AA39}" type="slidenum">
              <a:rPr lang="en-US" smtClean="0"/>
              <a:pPr/>
              <a:t>11</a:t>
            </a:fld>
            <a:endParaRPr lang="en-US"/>
          </a:p>
        </p:txBody>
      </p:sp>
      <p:pic>
        <p:nvPicPr>
          <p:cNvPr id="11" name="Picture 4" descr="nseplogo"/>
          <p:cNvPicPr>
            <a:picLocks noChangeAspect="1" noChangeArrowheads="1"/>
          </p:cNvPicPr>
          <p:nvPr/>
        </p:nvPicPr>
        <p:blipFill>
          <a:blip r:embed="rId2" cstate="print"/>
          <a:srcRect/>
          <a:stretch>
            <a:fillRect/>
          </a:stretch>
        </p:blipFill>
        <p:spPr bwMode="auto">
          <a:xfrm>
            <a:off x="304800" y="457200"/>
            <a:ext cx="658813" cy="652463"/>
          </a:xfrm>
          <a:prstGeom prst="rect">
            <a:avLst/>
          </a:prstGeom>
          <a:noFill/>
          <a:ln w="9525">
            <a:noFill/>
            <a:miter lim="800000"/>
            <a:headEnd/>
            <a:tailEnd/>
          </a:ln>
        </p:spPr>
      </p:pic>
      <p:graphicFrame>
        <p:nvGraphicFramePr>
          <p:cNvPr id="7" name="Content Placeholder 6"/>
          <p:cNvGraphicFramePr>
            <a:graphicFrameLocks noGrp="1"/>
          </p:cNvGraphicFramePr>
          <p:nvPr>
            <p:ph sz="quarter" idx="1"/>
          </p:nvPr>
        </p:nvGraphicFramePr>
        <p:xfrm>
          <a:off x="612775" y="1600200"/>
          <a:ext cx="8153400" cy="44958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90600" y="228600"/>
            <a:ext cx="8153400" cy="990600"/>
          </a:xfrm>
        </p:spPr>
        <p:txBody>
          <a:bodyPr>
            <a:normAutofit/>
          </a:bodyPr>
          <a:lstStyle/>
          <a:p>
            <a:r>
              <a:rPr lang="en-US" sz="3200" dirty="0" smtClean="0"/>
              <a:t>THE LANGUAGE FLAGSHIP</a:t>
            </a:r>
          </a:p>
        </p:txBody>
      </p:sp>
      <p:sp>
        <p:nvSpPr>
          <p:cNvPr id="8" name="Slide Number Placeholder 7"/>
          <p:cNvSpPr>
            <a:spLocks noGrp="1"/>
          </p:cNvSpPr>
          <p:nvPr>
            <p:ph type="sldNum" sz="quarter" idx="12"/>
          </p:nvPr>
        </p:nvSpPr>
        <p:spPr/>
        <p:txBody>
          <a:bodyPr>
            <a:normAutofit fontScale="85000" lnSpcReduction="20000"/>
          </a:bodyPr>
          <a:lstStyle/>
          <a:p>
            <a:fld id="{AB5A73AE-B586-41CB-80ED-8A24BB71AA39}" type="slidenum">
              <a:rPr lang="en-US" smtClean="0"/>
              <a:pPr/>
              <a:t>12</a:t>
            </a:fld>
            <a:endParaRPr lang="en-US"/>
          </a:p>
        </p:txBody>
      </p:sp>
      <p:sp>
        <p:nvSpPr>
          <p:cNvPr id="7171" name="Rectangle 3"/>
          <p:cNvSpPr>
            <a:spLocks noGrp="1" noChangeArrowheads="1"/>
          </p:cNvSpPr>
          <p:nvPr>
            <p:ph sz="quarter" idx="1"/>
          </p:nvPr>
        </p:nvSpPr>
        <p:spPr/>
        <p:txBody>
          <a:bodyPr>
            <a:noAutofit/>
          </a:bodyPr>
          <a:lstStyle/>
          <a:p>
            <a:pPr marL="3175" indent="-3175">
              <a:spcBef>
                <a:spcPts val="0"/>
              </a:spcBef>
              <a:buNone/>
            </a:pPr>
            <a:r>
              <a:rPr lang="en-US" sz="2000" dirty="0" smtClean="0"/>
              <a:t>Funding to create a pool of college graduates from all majors with professional proficiency (ILR 3, ACTFL Superior) in critical languages. </a:t>
            </a:r>
          </a:p>
          <a:p>
            <a:pPr marL="3175" indent="-3175">
              <a:spcBef>
                <a:spcPts val="0"/>
              </a:spcBef>
              <a:buNone/>
            </a:pPr>
            <a:endParaRPr lang="en-US" sz="2000" dirty="0" smtClean="0"/>
          </a:p>
          <a:p>
            <a:pPr marL="3175" indent="-3175">
              <a:spcBef>
                <a:spcPts val="0"/>
              </a:spcBef>
              <a:buNone/>
            </a:pPr>
            <a:r>
              <a:rPr lang="en-US" sz="2000" dirty="0" smtClean="0"/>
              <a:t>The goal of this program is to create the next generation of global professionals, and to change the expectations for foreign language learning.</a:t>
            </a:r>
          </a:p>
          <a:p>
            <a:pPr marL="3175" indent="-3175">
              <a:spcBef>
                <a:spcPts val="0"/>
              </a:spcBef>
              <a:buNone/>
            </a:pPr>
            <a:endParaRPr lang="en-US" sz="2000" dirty="0" smtClean="0"/>
          </a:p>
          <a:p>
            <a:pPr marL="3175" indent="-3175">
              <a:spcBef>
                <a:spcPts val="0"/>
              </a:spcBef>
              <a:buNone/>
            </a:pPr>
            <a:r>
              <a:rPr lang="en-US" sz="2000" dirty="0" smtClean="0">
                <a:solidFill>
                  <a:schemeClr val="tx2"/>
                </a:solidFill>
              </a:rPr>
              <a:t>PHASE 1 – 2002-2006</a:t>
            </a:r>
            <a:endParaRPr lang="en-US" sz="2000" dirty="0" smtClean="0"/>
          </a:p>
          <a:p>
            <a:pPr marL="3175" indent="393700">
              <a:spcBef>
                <a:spcPts val="0"/>
              </a:spcBef>
              <a:buFont typeface="Wingdings" pitchFamily="2" charset="2"/>
              <a:buChar char="§"/>
            </a:pPr>
            <a:r>
              <a:rPr lang="en-US" sz="2000" dirty="0" smtClean="0"/>
              <a:t>Goal was post-undergraduate, limited undergraduate</a:t>
            </a:r>
          </a:p>
          <a:p>
            <a:pPr marL="3175" indent="393700">
              <a:spcBef>
                <a:spcPts val="0"/>
              </a:spcBef>
              <a:buFont typeface="Wingdings" pitchFamily="2" charset="2"/>
              <a:buChar char="§"/>
            </a:pPr>
            <a:r>
              <a:rPr lang="en-US" sz="2000" dirty="0" smtClean="0"/>
              <a:t>Students needed an existing language ability to join</a:t>
            </a:r>
          </a:p>
          <a:p>
            <a:pPr marL="3175" indent="393700">
              <a:spcBef>
                <a:spcPts val="0"/>
              </a:spcBef>
              <a:buFont typeface="Wingdings" pitchFamily="2" charset="2"/>
              <a:buChar char="§"/>
            </a:pPr>
            <a:r>
              <a:rPr lang="en-US" sz="2000" dirty="0" smtClean="0"/>
              <a:t>Two year program, one year domestic and one year overseas</a:t>
            </a:r>
          </a:p>
          <a:p>
            <a:pPr marL="3175" indent="393700">
              <a:spcBef>
                <a:spcPts val="0"/>
              </a:spcBef>
              <a:buFont typeface="Wingdings" pitchFamily="2" charset="2"/>
              <a:buChar char="§"/>
            </a:pPr>
            <a:endParaRPr lang="en-US" sz="2000" dirty="0" smtClean="0"/>
          </a:p>
          <a:p>
            <a:pPr marL="3175" indent="-3175">
              <a:spcBef>
                <a:spcPts val="0"/>
              </a:spcBef>
              <a:buNone/>
            </a:pPr>
            <a:r>
              <a:rPr lang="en-US" sz="2000" dirty="0" smtClean="0">
                <a:solidFill>
                  <a:schemeClr val="tx2"/>
                </a:solidFill>
              </a:rPr>
              <a:t>PHASE 2 – 2006-Present</a:t>
            </a:r>
          </a:p>
          <a:p>
            <a:pPr marL="3175" indent="225425">
              <a:spcBef>
                <a:spcPts val="0"/>
              </a:spcBef>
              <a:buFont typeface="Wingdings" pitchFamily="2" charset="2"/>
              <a:buChar char="§"/>
            </a:pPr>
            <a:r>
              <a:rPr lang="en-US" sz="2000" dirty="0" smtClean="0"/>
              <a:t>Focus on reconfiguring undergraduate programs</a:t>
            </a:r>
          </a:p>
          <a:p>
            <a:pPr marL="3175" indent="225425">
              <a:spcBef>
                <a:spcPts val="0"/>
              </a:spcBef>
              <a:buFont typeface="Wingdings" pitchFamily="2" charset="2"/>
              <a:buChar char="§"/>
            </a:pPr>
            <a:r>
              <a:rPr lang="en-US" sz="2000" dirty="0" smtClean="0"/>
              <a:t>Pathways for all students, no prior language experience necessary</a:t>
            </a:r>
          </a:p>
          <a:p>
            <a:pPr marL="233363" indent="-233363">
              <a:spcBef>
                <a:spcPts val="0"/>
              </a:spcBef>
              <a:buFont typeface="Wingdings" pitchFamily="2" charset="2"/>
              <a:buChar char="§"/>
            </a:pPr>
            <a:r>
              <a:rPr lang="en-US" sz="2000" dirty="0" smtClean="0"/>
              <a:t>Goal path is four-year program, three years domestic and one year overseas</a:t>
            </a:r>
          </a:p>
          <a:p>
            <a:pPr marL="3175" indent="393700">
              <a:spcBef>
                <a:spcPts val="0"/>
              </a:spcBef>
              <a:buFont typeface="Wingdings" pitchFamily="2" charset="2"/>
              <a:buChar char="§"/>
            </a:pPr>
            <a:endParaRPr lang="en-US" sz="2000" dirty="0" smtClean="0"/>
          </a:p>
        </p:txBody>
      </p:sp>
      <p:pic>
        <p:nvPicPr>
          <p:cNvPr id="11" name="Picture 4" descr="nseplogo"/>
          <p:cNvPicPr>
            <a:picLocks noChangeAspect="1" noChangeArrowheads="1"/>
          </p:cNvPicPr>
          <p:nvPr/>
        </p:nvPicPr>
        <p:blipFill>
          <a:blip r:embed="rId2" cstate="print"/>
          <a:srcRect/>
          <a:stretch>
            <a:fillRect/>
          </a:stretch>
        </p:blipFill>
        <p:spPr bwMode="auto">
          <a:xfrm>
            <a:off x="304800" y="457200"/>
            <a:ext cx="658813" cy="652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90600" y="228600"/>
            <a:ext cx="8153400" cy="990600"/>
          </a:xfrm>
        </p:spPr>
        <p:txBody>
          <a:bodyPr>
            <a:normAutofit/>
          </a:bodyPr>
          <a:lstStyle/>
          <a:p>
            <a:r>
              <a:rPr lang="en-US" sz="3200" dirty="0" smtClean="0"/>
              <a:t>THE LANGUAGE FLAGSHIP</a:t>
            </a:r>
          </a:p>
        </p:txBody>
      </p:sp>
      <p:sp>
        <p:nvSpPr>
          <p:cNvPr id="8" name="Slide Number Placeholder 7"/>
          <p:cNvSpPr>
            <a:spLocks noGrp="1"/>
          </p:cNvSpPr>
          <p:nvPr>
            <p:ph type="sldNum" sz="quarter" idx="12"/>
          </p:nvPr>
        </p:nvSpPr>
        <p:spPr/>
        <p:txBody>
          <a:bodyPr>
            <a:normAutofit fontScale="85000" lnSpcReduction="20000"/>
          </a:bodyPr>
          <a:lstStyle/>
          <a:p>
            <a:fld id="{AB5A73AE-B586-41CB-80ED-8A24BB71AA39}" type="slidenum">
              <a:rPr lang="en-US" smtClean="0"/>
              <a:pPr/>
              <a:t>13</a:t>
            </a:fld>
            <a:endParaRPr lang="en-US"/>
          </a:p>
        </p:txBody>
      </p:sp>
      <p:sp>
        <p:nvSpPr>
          <p:cNvPr id="7171" name="Rectangle 3"/>
          <p:cNvSpPr>
            <a:spLocks noGrp="1" noChangeArrowheads="1"/>
          </p:cNvSpPr>
          <p:nvPr>
            <p:ph sz="quarter" idx="1"/>
          </p:nvPr>
        </p:nvSpPr>
        <p:spPr>
          <a:xfrm>
            <a:off x="609600" y="1600200"/>
            <a:ext cx="8153400" cy="4495800"/>
          </a:xfrm>
        </p:spPr>
        <p:txBody>
          <a:bodyPr>
            <a:noAutofit/>
          </a:bodyPr>
          <a:lstStyle/>
          <a:p>
            <a:pPr marL="3175" indent="-3175">
              <a:spcBef>
                <a:spcPts val="0"/>
              </a:spcBef>
              <a:buNone/>
            </a:pPr>
            <a:r>
              <a:rPr lang="en-US" sz="2000" dirty="0" smtClean="0"/>
              <a:t>The Flagship program today is comprised of undergraduate students enrolled at 26 programs across 22 universities focusing on the critical languages of Arabic, Chinese, Hindi, Korean, Persian, Portuguese, Russian, Swahili, Turkish and Urdu. </a:t>
            </a:r>
          </a:p>
          <a:p>
            <a:pPr marL="3175" indent="-3175">
              <a:spcBef>
                <a:spcPts val="0"/>
              </a:spcBef>
              <a:buNone/>
            </a:pPr>
            <a:endParaRPr lang="en-US" sz="2000" dirty="0" smtClean="0"/>
          </a:p>
          <a:p>
            <a:pPr marL="3175" indent="-3175">
              <a:spcBef>
                <a:spcPts val="0"/>
              </a:spcBef>
              <a:buNone/>
            </a:pPr>
            <a:r>
              <a:rPr lang="en-US" sz="2000" dirty="0" smtClean="0"/>
              <a:t>Flagship sponsors nine (9) Overseas Centers for a capstone year</a:t>
            </a:r>
          </a:p>
          <a:p>
            <a:pPr marL="3175" indent="-3175">
              <a:spcBef>
                <a:spcPts val="0"/>
              </a:spcBef>
              <a:buNone/>
            </a:pPr>
            <a:endParaRPr lang="en-US" sz="2000" dirty="0" smtClean="0"/>
          </a:p>
          <a:p>
            <a:pPr marL="3175" indent="-3175">
              <a:spcBef>
                <a:spcPts val="0"/>
              </a:spcBef>
              <a:buNone/>
            </a:pPr>
            <a:r>
              <a:rPr lang="en-US" sz="2000" dirty="0" smtClean="0"/>
              <a:t>For Flagship certification students must complete the capstone year and score at ACTFL Superior or ILR 3 </a:t>
            </a:r>
          </a:p>
          <a:p>
            <a:pPr marL="3175" indent="-3175">
              <a:spcBef>
                <a:spcPts val="0"/>
              </a:spcBef>
              <a:buNone/>
            </a:pPr>
            <a:endParaRPr lang="en-US" sz="2000" dirty="0" smtClean="0">
              <a:solidFill>
                <a:schemeClr val="tx2"/>
              </a:solidFill>
            </a:endParaRPr>
          </a:p>
          <a:p>
            <a:pPr marL="3175" indent="-3175">
              <a:buNone/>
            </a:pPr>
            <a:endParaRPr lang="en-US" sz="2000" dirty="0" smtClean="0"/>
          </a:p>
        </p:txBody>
      </p:sp>
      <p:pic>
        <p:nvPicPr>
          <p:cNvPr id="11" name="Picture 4" descr="nseplogo"/>
          <p:cNvPicPr>
            <a:picLocks noChangeAspect="1" noChangeArrowheads="1"/>
          </p:cNvPicPr>
          <p:nvPr/>
        </p:nvPicPr>
        <p:blipFill>
          <a:blip r:embed="rId2" cstate="print"/>
          <a:srcRect/>
          <a:stretch>
            <a:fillRect/>
          </a:stretch>
        </p:blipFill>
        <p:spPr bwMode="auto">
          <a:xfrm>
            <a:off x="304800" y="457200"/>
            <a:ext cx="658813" cy="652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90600" y="228600"/>
            <a:ext cx="8153400" cy="990600"/>
          </a:xfrm>
        </p:spPr>
        <p:txBody>
          <a:bodyPr>
            <a:normAutofit/>
          </a:bodyPr>
          <a:lstStyle/>
          <a:p>
            <a:r>
              <a:rPr lang="en-US" sz="3200" dirty="0" smtClean="0"/>
              <a:t>THE LANGUAGE FLAGSHIP</a:t>
            </a:r>
          </a:p>
        </p:txBody>
      </p:sp>
      <p:sp>
        <p:nvSpPr>
          <p:cNvPr id="8" name="Slide Number Placeholder 7"/>
          <p:cNvSpPr>
            <a:spLocks noGrp="1"/>
          </p:cNvSpPr>
          <p:nvPr>
            <p:ph type="sldNum" sz="quarter" idx="12"/>
          </p:nvPr>
        </p:nvSpPr>
        <p:spPr/>
        <p:txBody>
          <a:bodyPr>
            <a:normAutofit fontScale="85000" lnSpcReduction="20000"/>
          </a:bodyPr>
          <a:lstStyle/>
          <a:p>
            <a:fld id="{AB5A73AE-B586-41CB-80ED-8A24BB71AA39}" type="slidenum">
              <a:rPr lang="en-US" smtClean="0"/>
              <a:pPr/>
              <a:t>14</a:t>
            </a:fld>
            <a:endParaRPr lang="en-US"/>
          </a:p>
        </p:txBody>
      </p:sp>
      <p:pic>
        <p:nvPicPr>
          <p:cNvPr id="11" name="Picture 4" descr="nseplogo"/>
          <p:cNvPicPr>
            <a:picLocks noChangeAspect="1" noChangeArrowheads="1"/>
          </p:cNvPicPr>
          <p:nvPr/>
        </p:nvPicPr>
        <p:blipFill>
          <a:blip r:embed="rId2" cstate="print"/>
          <a:srcRect/>
          <a:stretch>
            <a:fillRect/>
          </a:stretch>
        </p:blipFill>
        <p:spPr bwMode="auto">
          <a:xfrm>
            <a:off x="304800" y="457200"/>
            <a:ext cx="658813" cy="652463"/>
          </a:xfrm>
          <a:prstGeom prst="rect">
            <a:avLst/>
          </a:prstGeom>
          <a:noFill/>
          <a:ln w="9525">
            <a:noFill/>
            <a:miter lim="800000"/>
            <a:headEnd/>
            <a:tailEnd/>
          </a:ln>
        </p:spPr>
      </p:pic>
      <p:graphicFrame>
        <p:nvGraphicFramePr>
          <p:cNvPr id="7" name="Table 6"/>
          <p:cNvGraphicFramePr>
            <a:graphicFrameLocks noGrp="1"/>
          </p:cNvGraphicFramePr>
          <p:nvPr/>
        </p:nvGraphicFramePr>
        <p:xfrm>
          <a:off x="609600" y="1600200"/>
          <a:ext cx="8305800" cy="5120640"/>
        </p:xfrm>
        <a:graphic>
          <a:graphicData uri="http://schemas.openxmlformats.org/drawingml/2006/table">
            <a:tbl>
              <a:tblPr/>
              <a:tblGrid>
                <a:gridCol w="4253173"/>
                <a:gridCol w="4052627"/>
              </a:tblGrid>
              <a:tr h="162694">
                <a:tc>
                  <a:txBody>
                    <a:bodyPr/>
                    <a:lstStyle/>
                    <a:p>
                      <a:pPr marL="0" marR="0">
                        <a:spcBef>
                          <a:spcPts val="0"/>
                        </a:spcBef>
                        <a:spcAft>
                          <a:spcPts val="0"/>
                        </a:spcAft>
                      </a:pPr>
                      <a:r>
                        <a:rPr lang="en-US" sz="1200" cap="small" dirty="0">
                          <a:solidFill>
                            <a:srgbClr val="FFFFFF"/>
                          </a:solidFill>
                          <a:latin typeface="Tw Cen MT"/>
                          <a:ea typeface="ヒラギノ角ゴ Pro W3"/>
                          <a:cs typeface="Tahoma"/>
                        </a:rPr>
                        <a:t>Arabic</a:t>
                      </a:r>
                      <a:endParaRPr lang="en-US" sz="1200" dirty="0">
                        <a:solidFill>
                          <a:srgbClr val="000000"/>
                        </a:solidFill>
                        <a:latin typeface="Times New Roman"/>
                        <a:ea typeface="ヒラギノ角ゴ Pro W3"/>
                      </a:endParaRPr>
                    </a:p>
                  </a:txBody>
                  <a:tcPr marL="50800" marR="50800" marT="0" marB="0" anchor="ctr">
                    <a:lnL>
                      <a:noFill/>
                    </a:lnL>
                    <a:lnR>
                      <a:noFill/>
                    </a:lnR>
                    <a:lnT>
                      <a:noFill/>
                    </a:lnT>
                    <a:lnB>
                      <a:noFill/>
                    </a:lnB>
                    <a:solidFill>
                      <a:srgbClr val="144881"/>
                    </a:solidFill>
                  </a:tcPr>
                </a:tc>
                <a:tc>
                  <a:txBody>
                    <a:bodyPr/>
                    <a:lstStyle/>
                    <a:p>
                      <a:pPr marL="0" marR="0" algn="just">
                        <a:spcBef>
                          <a:spcPts val="0"/>
                        </a:spcBef>
                        <a:spcAft>
                          <a:spcPts val="0"/>
                        </a:spcAft>
                      </a:pPr>
                      <a:r>
                        <a:rPr lang="en-US" sz="1200" cap="small">
                          <a:solidFill>
                            <a:srgbClr val="FFFFFF"/>
                          </a:solidFill>
                          <a:latin typeface="Tw Cen MT"/>
                          <a:ea typeface="ヒラギノ角ゴ Pro W3"/>
                          <a:cs typeface="Tahoma"/>
                        </a:rPr>
                        <a:t>Persian</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solidFill>
                      <a:srgbClr val="144881"/>
                    </a:solidFill>
                  </a:tcPr>
                </a:tc>
              </a:tr>
              <a:tr h="162694">
                <a:tc>
                  <a:txBody>
                    <a:bodyPr/>
                    <a:lstStyle/>
                    <a:p>
                      <a:pPr marL="0" marR="0" algn="just">
                        <a:spcBef>
                          <a:spcPts val="0"/>
                        </a:spcBef>
                        <a:spcAft>
                          <a:spcPts val="0"/>
                        </a:spcAft>
                      </a:pPr>
                      <a:r>
                        <a:rPr lang="en-US" sz="1200">
                          <a:solidFill>
                            <a:srgbClr val="000000"/>
                          </a:solidFill>
                          <a:latin typeface="Tw Cen MT"/>
                          <a:ea typeface="ヒラギノ角ゴ Pro W3"/>
                        </a:rPr>
                        <a:t>Michigan State University</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r>
                        <a:rPr lang="en-US" sz="1200">
                          <a:solidFill>
                            <a:srgbClr val="000000"/>
                          </a:solidFill>
                          <a:latin typeface="Tw Cen MT"/>
                          <a:ea typeface="ヒラギノ角ゴ Pro W3"/>
                        </a:rPr>
                        <a:t>University of Maryland</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r>
              <a:tr h="162694">
                <a:tc>
                  <a:txBody>
                    <a:bodyPr/>
                    <a:lstStyle/>
                    <a:p>
                      <a:pPr marL="0" marR="0" algn="just">
                        <a:spcBef>
                          <a:spcPts val="0"/>
                        </a:spcBef>
                        <a:spcAft>
                          <a:spcPts val="0"/>
                        </a:spcAft>
                      </a:pPr>
                      <a:r>
                        <a:rPr lang="en-US" sz="1200">
                          <a:solidFill>
                            <a:srgbClr val="000000"/>
                          </a:solidFill>
                          <a:latin typeface="Tw Cen MT"/>
                          <a:ea typeface="ヒラギノ角ゴ Pro W3"/>
                        </a:rPr>
                        <a:t>University of Maryland</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r>
                        <a:rPr lang="en-US" sz="1200" i="1">
                          <a:solidFill>
                            <a:srgbClr val="000000"/>
                          </a:solidFill>
                          <a:latin typeface="Tw Cen MT"/>
                          <a:ea typeface="ヒラギノ角ゴ Pro W3"/>
                        </a:rPr>
                        <a:t>Tajik State National University, Tajikistan*</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r>
              <a:tr h="162694">
                <a:tc>
                  <a:txBody>
                    <a:bodyPr/>
                    <a:lstStyle/>
                    <a:p>
                      <a:pPr marL="0" marR="0" algn="just">
                        <a:spcBef>
                          <a:spcPts val="0"/>
                        </a:spcBef>
                        <a:spcAft>
                          <a:spcPts val="0"/>
                        </a:spcAft>
                      </a:pPr>
                      <a:r>
                        <a:rPr lang="en-US" sz="1200">
                          <a:solidFill>
                            <a:srgbClr val="000000"/>
                          </a:solidFill>
                          <a:latin typeface="Tw Cen MT"/>
                          <a:ea typeface="ヒラギノ角ゴ Pro W3"/>
                        </a:rPr>
                        <a:t>University of Michigan</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endParaRPr lang="en-US" sz="1200" cap="small">
                        <a:solidFill>
                          <a:srgbClr val="000000"/>
                        </a:solidFill>
                        <a:latin typeface="Tw Cen MT"/>
                        <a:ea typeface="ヒラギノ角ゴ Pro W3"/>
                      </a:endParaRPr>
                    </a:p>
                  </a:txBody>
                  <a:tcPr marL="50800" marR="50800" marT="0" marB="0" anchor="ctr">
                    <a:lnL>
                      <a:noFill/>
                    </a:lnL>
                    <a:lnR>
                      <a:noFill/>
                    </a:lnR>
                    <a:lnT>
                      <a:noFill/>
                    </a:lnT>
                    <a:lnB>
                      <a:noFill/>
                    </a:lnB>
                  </a:tcPr>
                </a:tc>
              </a:tr>
              <a:tr h="162694">
                <a:tc>
                  <a:txBody>
                    <a:bodyPr/>
                    <a:lstStyle/>
                    <a:p>
                      <a:pPr marL="0" marR="0" algn="just">
                        <a:spcBef>
                          <a:spcPts val="0"/>
                        </a:spcBef>
                        <a:spcAft>
                          <a:spcPts val="0"/>
                        </a:spcAft>
                      </a:pPr>
                      <a:r>
                        <a:rPr lang="en-US" sz="1200">
                          <a:solidFill>
                            <a:srgbClr val="000000"/>
                          </a:solidFill>
                          <a:latin typeface="Tw Cen MT"/>
                          <a:ea typeface="ヒラギノ角ゴ Pro W3"/>
                        </a:rPr>
                        <a:t>University of Oklahoma</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r>
                        <a:rPr lang="en-US" sz="1200" cap="small">
                          <a:solidFill>
                            <a:srgbClr val="FFFFFF"/>
                          </a:solidFill>
                          <a:latin typeface="Tw Cen MT"/>
                          <a:ea typeface="ヒラギノ角ゴ Pro W3"/>
                        </a:rPr>
                        <a:t>Portuguese</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solidFill>
                      <a:srgbClr val="144881"/>
                    </a:solidFill>
                  </a:tcPr>
                </a:tc>
              </a:tr>
              <a:tr h="162694">
                <a:tc>
                  <a:txBody>
                    <a:bodyPr/>
                    <a:lstStyle/>
                    <a:p>
                      <a:pPr marL="0" marR="0" algn="just">
                        <a:spcBef>
                          <a:spcPts val="0"/>
                        </a:spcBef>
                        <a:spcAft>
                          <a:spcPts val="0"/>
                        </a:spcAft>
                      </a:pPr>
                      <a:r>
                        <a:rPr lang="en-US" sz="1200">
                          <a:solidFill>
                            <a:srgbClr val="000000"/>
                          </a:solidFill>
                          <a:latin typeface="Tw Cen MT"/>
                          <a:ea typeface="ヒラギノ角ゴ Pro W3"/>
                        </a:rPr>
                        <a:t>University of Texas, Austin </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r>
                        <a:rPr lang="en-US" sz="1200">
                          <a:solidFill>
                            <a:srgbClr val="000000"/>
                          </a:solidFill>
                          <a:latin typeface="Tw Cen MT"/>
                          <a:ea typeface="ヒラギノ角ゴ Pro W3"/>
                        </a:rPr>
                        <a:t>University of Georgia, Athens</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r>
              <a:tr h="162694">
                <a:tc>
                  <a:txBody>
                    <a:bodyPr/>
                    <a:lstStyle/>
                    <a:p>
                      <a:pPr marL="0" marR="0" algn="just">
                        <a:spcBef>
                          <a:spcPts val="0"/>
                        </a:spcBef>
                        <a:spcAft>
                          <a:spcPts val="0"/>
                        </a:spcAft>
                      </a:pPr>
                      <a:r>
                        <a:rPr lang="en-US" sz="1200" i="1">
                          <a:solidFill>
                            <a:srgbClr val="000000"/>
                          </a:solidFill>
                          <a:latin typeface="Tw Cen MT"/>
                          <a:ea typeface="ヒラギノ角ゴ Pro W3"/>
                        </a:rPr>
                        <a:t>Alexandria University, Egypt </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r>
                        <a:rPr lang="en-US" sz="1200" i="1">
                          <a:solidFill>
                            <a:srgbClr val="000000"/>
                          </a:solidFill>
                          <a:latin typeface="Tw Cen MT"/>
                          <a:ea typeface="ヒラギノ角ゴ Pro W3"/>
                        </a:rPr>
                        <a:t>Sao Paulo State University, Brazil</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r>
              <a:tr h="162694">
                <a:tc>
                  <a:txBody>
                    <a:bodyPr/>
                    <a:lstStyle/>
                    <a:p>
                      <a:pPr marL="0" marR="0" algn="just">
                        <a:spcBef>
                          <a:spcPts val="0"/>
                        </a:spcBef>
                        <a:spcAft>
                          <a:spcPts val="0"/>
                        </a:spcAft>
                      </a:pPr>
                      <a:endParaRPr lang="en-US" sz="1200">
                        <a:solidFill>
                          <a:srgbClr val="000000"/>
                        </a:solidFill>
                        <a:latin typeface="Tw Cen MT"/>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r>
              <a:tr h="162694">
                <a:tc>
                  <a:txBody>
                    <a:bodyPr/>
                    <a:lstStyle/>
                    <a:p>
                      <a:pPr marL="0" marR="0" algn="just">
                        <a:spcBef>
                          <a:spcPts val="0"/>
                        </a:spcBef>
                        <a:spcAft>
                          <a:spcPts val="0"/>
                        </a:spcAft>
                      </a:pPr>
                      <a:r>
                        <a:rPr lang="en-US" sz="1200" cap="small" dirty="0">
                          <a:solidFill>
                            <a:srgbClr val="FFFFFF"/>
                          </a:solidFill>
                          <a:latin typeface="Tw Cen MT"/>
                          <a:ea typeface="ヒラギノ角ゴ Pro W3"/>
                        </a:rPr>
                        <a:t>Chinese</a:t>
                      </a:r>
                      <a:endParaRPr lang="en-US" sz="1200" dirty="0">
                        <a:solidFill>
                          <a:srgbClr val="000000"/>
                        </a:solidFill>
                        <a:latin typeface="Times New Roman"/>
                        <a:ea typeface="ヒラギノ角ゴ Pro W3"/>
                      </a:endParaRPr>
                    </a:p>
                  </a:txBody>
                  <a:tcPr marL="50800" marR="50800" marT="0" marB="0" anchor="ctr">
                    <a:lnL>
                      <a:noFill/>
                    </a:lnL>
                    <a:lnR>
                      <a:noFill/>
                    </a:lnR>
                    <a:lnT>
                      <a:noFill/>
                    </a:lnT>
                    <a:lnB>
                      <a:noFill/>
                    </a:lnB>
                    <a:solidFill>
                      <a:srgbClr val="144881"/>
                    </a:solidFill>
                  </a:tcPr>
                </a:tc>
                <a:tc>
                  <a:txBody>
                    <a:bodyPr/>
                    <a:lstStyle/>
                    <a:p>
                      <a:pPr marL="0" marR="0" algn="just">
                        <a:spcBef>
                          <a:spcPts val="0"/>
                        </a:spcBef>
                        <a:spcAft>
                          <a:spcPts val="0"/>
                        </a:spcAft>
                      </a:pPr>
                      <a:r>
                        <a:rPr lang="en-US" sz="1200" cap="small">
                          <a:solidFill>
                            <a:srgbClr val="FFFFFF"/>
                          </a:solidFill>
                          <a:latin typeface="Tw Cen MT"/>
                          <a:ea typeface="ヒラギノ角ゴ Pro W3"/>
                        </a:rPr>
                        <a:t>Russian</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solidFill>
                      <a:srgbClr val="144881"/>
                    </a:solidFill>
                  </a:tcPr>
                </a:tc>
              </a:tr>
              <a:tr h="162694">
                <a:tc>
                  <a:txBody>
                    <a:bodyPr/>
                    <a:lstStyle/>
                    <a:p>
                      <a:pPr marL="0" marR="0" algn="just">
                        <a:spcBef>
                          <a:spcPts val="0"/>
                        </a:spcBef>
                        <a:spcAft>
                          <a:spcPts val="0"/>
                        </a:spcAft>
                      </a:pPr>
                      <a:r>
                        <a:rPr lang="en-US" sz="1200">
                          <a:solidFill>
                            <a:srgbClr val="000000"/>
                          </a:solidFill>
                          <a:latin typeface="Tw Cen MT"/>
                          <a:ea typeface="ヒラギノ角ゴ Pro W3"/>
                        </a:rPr>
                        <a:t>Arizona State University </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r>
                        <a:rPr lang="en-US" sz="1200">
                          <a:solidFill>
                            <a:srgbClr val="000000"/>
                          </a:solidFill>
                          <a:latin typeface="Tw Cen MT"/>
                          <a:ea typeface="ヒラギノ角ゴ Pro W3"/>
                        </a:rPr>
                        <a:t>Bryn Mawr College</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r>
              <a:tr h="162694">
                <a:tc>
                  <a:txBody>
                    <a:bodyPr/>
                    <a:lstStyle/>
                    <a:p>
                      <a:pPr marL="0" marR="0" algn="just">
                        <a:spcBef>
                          <a:spcPts val="0"/>
                        </a:spcBef>
                        <a:spcAft>
                          <a:spcPts val="0"/>
                        </a:spcAft>
                      </a:pPr>
                      <a:r>
                        <a:rPr lang="en-US" sz="1200">
                          <a:solidFill>
                            <a:srgbClr val="000000"/>
                          </a:solidFill>
                          <a:latin typeface="Tw Cen MT"/>
                          <a:ea typeface="ヒラギノ角ゴ Pro W3"/>
                        </a:rPr>
                        <a:t>Brigham Young University</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r>
                        <a:rPr lang="en-US" sz="1200">
                          <a:solidFill>
                            <a:srgbClr val="000000"/>
                          </a:solidFill>
                          <a:latin typeface="Tw Cen MT"/>
                          <a:ea typeface="ヒラギノ角ゴ Pro W3"/>
                        </a:rPr>
                        <a:t>Portland State University</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r>
              <a:tr h="162694">
                <a:tc>
                  <a:txBody>
                    <a:bodyPr/>
                    <a:lstStyle/>
                    <a:p>
                      <a:pPr marL="0" marR="0" algn="just">
                        <a:spcBef>
                          <a:spcPts val="0"/>
                        </a:spcBef>
                        <a:spcAft>
                          <a:spcPts val="0"/>
                        </a:spcAft>
                      </a:pPr>
                      <a:r>
                        <a:rPr lang="en-US" sz="1200">
                          <a:solidFill>
                            <a:srgbClr val="000000"/>
                          </a:solidFill>
                          <a:latin typeface="Tw Cen MT"/>
                          <a:ea typeface="ヒラギノ角ゴ Pro W3"/>
                        </a:rPr>
                        <a:t>Hunter College</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r>
                        <a:rPr lang="en-US" sz="1200">
                          <a:solidFill>
                            <a:srgbClr val="000000"/>
                          </a:solidFill>
                          <a:latin typeface="Tw Cen MT"/>
                          <a:ea typeface="ヒラギノ角ゴ Pro W3"/>
                        </a:rPr>
                        <a:t>University of California, Los Angeles</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r>
              <a:tr h="162694">
                <a:tc>
                  <a:txBody>
                    <a:bodyPr/>
                    <a:lstStyle/>
                    <a:p>
                      <a:pPr marL="0" marR="0" algn="just">
                        <a:spcBef>
                          <a:spcPts val="0"/>
                        </a:spcBef>
                        <a:spcAft>
                          <a:spcPts val="0"/>
                        </a:spcAft>
                      </a:pPr>
                      <a:r>
                        <a:rPr lang="en-US" sz="1200">
                          <a:solidFill>
                            <a:srgbClr val="000000"/>
                          </a:solidFill>
                          <a:latin typeface="Tw Cen MT"/>
                          <a:ea typeface="ヒラギノ角ゴ Pro W3"/>
                        </a:rPr>
                        <a:t>Indiana University </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r>
                        <a:rPr lang="en-US" sz="1200">
                          <a:solidFill>
                            <a:srgbClr val="000000"/>
                          </a:solidFill>
                          <a:latin typeface="Tw Cen MT"/>
                          <a:ea typeface="ヒラギノ角ゴ Pro W3"/>
                        </a:rPr>
                        <a:t>University of Wisconsin, Madison</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r>
              <a:tr h="162694">
                <a:tc>
                  <a:txBody>
                    <a:bodyPr/>
                    <a:lstStyle/>
                    <a:p>
                      <a:pPr marL="0" marR="0" algn="just">
                        <a:spcBef>
                          <a:spcPts val="0"/>
                        </a:spcBef>
                        <a:spcAft>
                          <a:spcPts val="0"/>
                        </a:spcAft>
                      </a:pPr>
                      <a:r>
                        <a:rPr lang="en-US" sz="1200">
                          <a:solidFill>
                            <a:srgbClr val="000000"/>
                          </a:solidFill>
                          <a:latin typeface="Tw Cen MT"/>
                          <a:ea typeface="ヒラギノ角ゴ Pro W3"/>
                        </a:rPr>
                        <a:t>San Francisco State University </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r>
                        <a:rPr lang="en-US" sz="1200" i="1">
                          <a:solidFill>
                            <a:srgbClr val="000000"/>
                          </a:solidFill>
                          <a:latin typeface="Tw Cen MT"/>
                          <a:ea typeface="ヒラギノ角ゴ Pro W3"/>
                        </a:rPr>
                        <a:t>St. Petersburg State University, Russia*</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r>
              <a:tr h="162694">
                <a:tc>
                  <a:txBody>
                    <a:bodyPr/>
                    <a:lstStyle/>
                    <a:p>
                      <a:pPr marL="0" marR="0" algn="just">
                        <a:spcBef>
                          <a:spcPts val="0"/>
                        </a:spcBef>
                        <a:spcAft>
                          <a:spcPts val="0"/>
                        </a:spcAft>
                      </a:pPr>
                      <a:r>
                        <a:rPr lang="en-US" sz="1200">
                          <a:solidFill>
                            <a:srgbClr val="000000"/>
                          </a:solidFill>
                          <a:latin typeface="Tw Cen MT"/>
                          <a:ea typeface="ヒラギノ角ゴ Pro W3"/>
                        </a:rPr>
                        <a:t>University of Mississippi</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r>
              <a:tr h="162694">
                <a:tc>
                  <a:txBody>
                    <a:bodyPr/>
                    <a:lstStyle/>
                    <a:p>
                      <a:pPr marL="0" marR="0" algn="just">
                        <a:spcBef>
                          <a:spcPts val="0"/>
                        </a:spcBef>
                        <a:spcAft>
                          <a:spcPts val="0"/>
                        </a:spcAft>
                      </a:pPr>
                      <a:r>
                        <a:rPr lang="en-US" sz="1200">
                          <a:solidFill>
                            <a:srgbClr val="000000"/>
                          </a:solidFill>
                          <a:latin typeface="Tw Cen MT"/>
                          <a:ea typeface="ヒラギノ角ゴ Pro W3"/>
                        </a:rPr>
                        <a:t>University of Oregon</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r>
                        <a:rPr lang="en-US" sz="1200" cap="small">
                          <a:solidFill>
                            <a:srgbClr val="FFFFFF"/>
                          </a:solidFill>
                          <a:latin typeface="Tw Cen MT"/>
                          <a:ea typeface="ヒラギノ角ゴ Pro W3"/>
                        </a:rPr>
                        <a:t>Swahili</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solidFill>
                      <a:srgbClr val="144881"/>
                    </a:solidFill>
                  </a:tcPr>
                </a:tc>
              </a:tr>
              <a:tr h="162694">
                <a:tc>
                  <a:txBody>
                    <a:bodyPr/>
                    <a:lstStyle/>
                    <a:p>
                      <a:pPr marL="0" marR="0" algn="just">
                        <a:spcBef>
                          <a:spcPts val="0"/>
                        </a:spcBef>
                        <a:spcAft>
                          <a:spcPts val="0"/>
                        </a:spcAft>
                      </a:pPr>
                      <a:r>
                        <a:rPr lang="en-US" sz="1200">
                          <a:solidFill>
                            <a:srgbClr val="000000"/>
                          </a:solidFill>
                          <a:latin typeface="Tw Cen MT"/>
                          <a:ea typeface="ヒラギノ角ゴ Pro W3"/>
                        </a:rPr>
                        <a:t>University of Rhode Island</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r>
                        <a:rPr lang="en-US" sz="1200">
                          <a:solidFill>
                            <a:srgbClr val="000000"/>
                          </a:solidFill>
                          <a:latin typeface="Tw Cen MT"/>
                          <a:ea typeface="ヒラギノ角ゴ Pro W3"/>
                        </a:rPr>
                        <a:t>Indiana University</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r>
              <a:tr h="162694">
                <a:tc>
                  <a:txBody>
                    <a:bodyPr/>
                    <a:lstStyle/>
                    <a:p>
                      <a:pPr marL="0" marR="0" algn="just">
                        <a:spcBef>
                          <a:spcPts val="0"/>
                        </a:spcBef>
                        <a:spcAft>
                          <a:spcPts val="0"/>
                        </a:spcAft>
                      </a:pPr>
                      <a:r>
                        <a:rPr lang="en-US" sz="1200" dirty="0">
                          <a:solidFill>
                            <a:srgbClr val="000000"/>
                          </a:solidFill>
                          <a:latin typeface="Tw Cen MT"/>
                          <a:ea typeface="ヒラギノ角ゴ Pro W3"/>
                        </a:rPr>
                        <a:t>Western Kentucky University Pilot Program</a:t>
                      </a:r>
                      <a:endParaRPr lang="en-US" sz="1200" dirty="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r>
                        <a:rPr lang="en-US" sz="1200" i="1">
                          <a:solidFill>
                            <a:srgbClr val="000000"/>
                          </a:solidFill>
                          <a:latin typeface="Tw Cen MT"/>
                          <a:ea typeface="ヒラギノ角ゴ Pro W3"/>
                        </a:rPr>
                        <a:t>State University of Zanzibar, Tanzania*</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r>
              <a:tr h="162694">
                <a:tc>
                  <a:txBody>
                    <a:bodyPr/>
                    <a:lstStyle/>
                    <a:p>
                      <a:pPr marL="0" marR="0" algn="just">
                        <a:spcBef>
                          <a:spcPts val="0"/>
                        </a:spcBef>
                        <a:spcAft>
                          <a:spcPts val="0"/>
                        </a:spcAft>
                      </a:pPr>
                      <a:r>
                        <a:rPr lang="en-US" sz="1200" i="1">
                          <a:solidFill>
                            <a:srgbClr val="000000"/>
                          </a:solidFill>
                          <a:latin typeface="Tw Cen MT"/>
                          <a:ea typeface="ヒラギノ角ゴ Pro W3"/>
                        </a:rPr>
                        <a:t>Nanjing University, China*</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r>
              <a:tr h="109214">
                <a:tc>
                  <a:txBody>
                    <a:bodyPr/>
                    <a:lstStyle/>
                    <a:p>
                      <a:pPr marL="0" marR="0" algn="just">
                        <a:spcBef>
                          <a:spcPts val="0"/>
                        </a:spcBef>
                        <a:spcAft>
                          <a:spcPts val="0"/>
                        </a:spcAft>
                      </a:pPr>
                      <a:endParaRPr lang="en-US" sz="1200" cap="small" dirty="0">
                        <a:solidFill>
                          <a:srgbClr val="FFFFFF"/>
                        </a:solidFill>
                        <a:latin typeface="Tw Cen MT"/>
                        <a:ea typeface="ヒラギノ角ゴ Pro W3"/>
                      </a:endParaRPr>
                    </a:p>
                  </a:txBody>
                  <a:tcPr marL="50800" marR="50800" marT="0" marB="0" anchor="ctr">
                    <a:lnL>
                      <a:noFill/>
                    </a:lnL>
                    <a:lnR>
                      <a:noFill/>
                    </a:lnR>
                    <a:lnT>
                      <a:noFill/>
                    </a:lnT>
                    <a:lnB>
                      <a:noFill/>
                    </a:lnB>
                    <a:solidFill>
                      <a:srgbClr val="FFFFFF"/>
                    </a:solidFill>
                  </a:tcPr>
                </a:tc>
                <a:tc>
                  <a:txBody>
                    <a:bodyPr/>
                    <a:lstStyle/>
                    <a:p>
                      <a:pPr marL="0" marR="0" algn="just">
                        <a:spcBef>
                          <a:spcPts val="0"/>
                        </a:spcBef>
                        <a:spcAft>
                          <a:spcPts val="0"/>
                        </a:spcAft>
                      </a:pPr>
                      <a:r>
                        <a:rPr lang="en-US" sz="1200" cap="small" dirty="0">
                          <a:solidFill>
                            <a:srgbClr val="FFFFFF"/>
                          </a:solidFill>
                          <a:latin typeface="Tw Cen MT"/>
                          <a:ea typeface="ヒラギノ角ゴ Pro W3"/>
                        </a:rPr>
                        <a:t>Turkish</a:t>
                      </a:r>
                      <a:endParaRPr lang="en-US" sz="1200" dirty="0">
                        <a:solidFill>
                          <a:srgbClr val="000000"/>
                        </a:solidFill>
                        <a:latin typeface="Times New Roman"/>
                        <a:ea typeface="ヒラギノ角ゴ Pro W3"/>
                      </a:endParaRPr>
                    </a:p>
                  </a:txBody>
                  <a:tcPr marL="50800" marR="50800" marT="0" marB="0" anchor="ctr">
                    <a:lnL>
                      <a:noFill/>
                    </a:lnL>
                    <a:lnR>
                      <a:noFill/>
                    </a:lnR>
                    <a:lnT>
                      <a:noFill/>
                    </a:lnT>
                    <a:lnB>
                      <a:noFill/>
                    </a:lnB>
                    <a:solidFill>
                      <a:srgbClr val="144881"/>
                    </a:solidFill>
                  </a:tcPr>
                </a:tc>
              </a:tr>
              <a:tr h="162694">
                <a:tc>
                  <a:txBody>
                    <a:bodyPr/>
                    <a:lstStyle/>
                    <a:p>
                      <a:pPr marL="0" marR="0">
                        <a:spcBef>
                          <a:spcPts val="0"/>
                        </a:spcBef>
                        <a:spcAft>
                          <a:spcPts val="0"/>
                        </a:spcAft>
                      </a:pPr>
                      <a:r>
                        <a:rPr lang="en-US" sz="1200" cap="small">
                          <a:solidFill>
                            <a:srgbClr val="FFFFFF"/>
                          </a:solidFill>
                          <a:latin typeface="Tw Cen MT"/>
                          <a:ea typeface="ヒラギノ角ゴ Pro W3"/>
                          <a:cs typeface="Tahoma"/>
                        </a:rPr>
                        <a:t>Hindi Urdu</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solidFill>
                      <a:srgbClr val="144881"/>
                    </a:solidFill>
                  </a:tcPr>
                </a:tc>
                <a:tc>
                  <a:txBody>
                    <a:bodyPr/>
                    <a:lstStyle/>
                    <a:p>
                      <a:pPr marL="0" marR="0" algn="just">
                        <a:spcBef>
                          <a:spcPts val="0"/>
                        </a:spcBef>
                        <a:spcAft>
                          <a:spcPts val="0"/>
                        </a:spcAft>
                      </a:pPr>
                      <a:r>
                        <a:rPr lang="en-US" sz="1200">
                          <a:solidFill>
                            <a:srgbClr val="000000"/>
                          </a:solidFill>
                          <a:latin typeface="Tw Cen MT"/>
                          <a:ea typeface="ヒラギノ角ゴ Pro W3"/>
                        </a:rPr>
                        <a:t>Indiana University</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r>
              <a:tr h="162694">
                <a:tc>
                  <a:txBody>
                    <a:bodyPr/>
                    <a:lstStyle/>
                    <a:p>
                      <a:pPr marL="0" marR="0" algn="just">
                        <a:spcBef>
                          <a:spcPts val="0"/>
                        </a:spcBef>
                        <a:spcAft>
                          <a:spcPts val="0"/>
                        </a:spcAft>
                      </a:pPr>
                      <a:r>
                        <a:rPr lang="en-US" sz="1200">
                          <a:solidFill>
                            <a:srgbClr val="000000"/>
                          </a:solidFill>
                          <a:latin typeface="Tw Cen MT"/>
                          <a:ea typeface="ヒラギノ角ゴ Pro W3"/>
                        </a:rPr>
                        <a:t>University of Texas, Austin</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r>
              <a:tr h="162694">
                <a:tc>
                  <a:txBody>
                    <a:bodyPr/>
                    <a:lstStyle/>
                    <a:p>
                      <a:pPr marL="0" marR="0">
                        <a:spcBef>
                          <a:spcPts val="0"/>
                        </a:spcBef>
                        <a:spcAft>
                          <a:spcPts val="0"/>
                        </a:spcAft>
                      </a:pPr>
                      <a:r>
                        <a:rPr lang="en-US" sz="1200" i="1">
                          <a:solidFill>
                            <a:srgbClr val="000000"/>
                          </a:solidFill>
                          <a:latin typeface="Tw Cen MT"/>
                          <a:ea typeface="ヒラギノ角ゴ Pro W3"/>
                        </a:rPr>
                        <a:t>Jaipur Hindi Flagship Center, India*</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spcBef>
                          <a:spcPts val="0"/>
                        </a:spcBef>
                        <a:spcAft>
                          <a:spcPts val="0"/>
                        </a:spcAft>
                      </a:pPr>
                      <a:r>
                        <a:rPr lang="en-US" sz="1200" cap="small">
                          <a:solidFill>
                            <a:srgbClr val="FFFFFF"/>
                          </a:solidFill>
                          <a:latin typeface="Tw Cen MT"/>
                          <a:ea typeface="ヒラギノ角ゴ Pro W3"/>
                          <a:cs typeface="Tahoma"/>
                        </a:rPr>
                        <a:t>Pilot Flagship/Rotc Centers (Chinese) </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solidFill>
                      <a:srgbClr val="144881"/>
                    </a:solidFill>
                  </a:tcPr>
                </a:tc>
              </a:tr>
              <a:tr h="162694">
                <a:tc>
                  <a:txBody>
                    <a:bodyPr/>
                    <a:lstStyle/>
                    <a:p>
                      <a:pPr marL="0" marR="0" algn="just">
                        <a:spcBef>
                          <a:spcPts val="0"/>
                        </a:spcBef>
                        <a:spcAft>
                          <a:spcPts val="0"/>
                        </a:spcAft>
                      </a:pPr>
                      <a:r>
                        <a:rPr lang="en-US" sz="1200" i="1">
                          <a:solidFill>
                            <a:srgbClr val="000000"/>
                          </a:solidFill>
                          <a:latin typeface="Tw Cen MT"/>
                          <a:ea typeface="ヒラギノ角ゴ Pro W3"/>
                        </a:rPr>
                        <a:t>Lucknow Urdu Flagship Center, India*</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r>
                        <a:rPr lang="en-US" sz="1200">
                          <a:solidFill>
                            <a:srgbClr val="000000"/>
                          </a:solidFill>
                          <a:latin typeface="Tw Cen MT"/>
                          <a:ea typeface="ヒラギノ角ゴ Pro W3"/>
                        </a:rPr>
                        <a:t>Arizona State University </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r>
              <a:tr h="83278">
                <a:tc>
                  <a:txBody>
                    <a:bodyPr/>
                    <a:lstStyle/>
                    <a:p>
                      <a:pPr marL="0" marR="0" algn="just">
                        <a:spcBef>
                          <a:spcPts val="0"/>
                        </a:spcBef>
                        <a:spcAft>
                          <a:spcPts val="0"/>
                        </a:spcAft>
                      </a:pPr>
                      <a:endParaRPr lang="en-US" sz="1200" dirty="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r>
                        <a:rPr lang="en-US" sz="1200">
                          <a:solidFill>
                            <a:srgbClr val="000000"/>
                          </a:solidFill>
                          <a:latin typeface="Tw Cen MT"/>
                          <a:ea typeface="ヒラギノ角ゴ Pro W3"/>
                        </a:rPr>
                        <a:t>Georgia Institute of Technology </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r>
              <a:tr h="0">
                <a:tc>
                  <a:txBody>
                    <a:bodyPr/>
                    <a:lstStyle/>
                    <a:p>
                      <a:pPr marL="0" marR="0">
                        <a:spcBef>
                          <a:spcPts val="0"/>
                        </a:spcBef>
                        <a:spcAft>
                          <a:spcPts val="0"/>
                        </a:spcAft>
                      </a:pPr>
                      <a:r>
                        <a:rPr lang="en-US" sz="1200" cap="small" dirty="0">
                          <a:solidFill>
                            <a:srgbClr val="FFFFFF"/>
                          </a:solidFill>
                          <a:latin typeface="Tw Cen MT"/>
                          <a:ea typeface="ヒラギノ角ゴ Pro W3"/>
                          <a:cs typeface="Tahoma"/>
                        </a:rPr>
                        <a:t>Korean</a:t>
                      </a:r>
                      <a:endParaRPr lang="en-US" sz="1200" dirty="0">
                        <a:solidFill>
                          <a:srgbClr val="000000"/>
                        </a:solidFill>
                        <a:latin typeface="Times New Roman"/>
                        <a:ea typeface="ヒラギノ角ゴ Pro W3"/>
                      </a:endParaRPr>
                    </a:p>
                  </a:txBody>
                  <a:tcPr marL="50800" marR="50800" marT="0" marB="0" anchor="ctr">
                    <a:lnL>
                      <a:noFill/>
                    </a:lnL>
                    <a:lnR>
                      <a:noFill/>
                    </a:lnR>
                    <a:lnT>
                      <a:noFill/>
                    </a:lnT>
                    <a:lnB>
                      <a:noFill/>
                    </a:lnB>
                    <a:solidFill>
                      <a:srgbClr val="144881"/>
                    </a:solidFill>
                  </a:tcPr>
                </a:tc>
                <a:tc>
                  <a:txBody>
                    <a:bodyPr/>
                    <a:lstStyle/>
                    <a:p>
                      <a:pPr marL="0" marR="0" algn="just">
                        <a:spcBef>
                          <a:spcPts val="0"/>
                        </a:spcBef>
                        <a:spcAft>
                          <a:spcPts val="0"/>
                        </a:spcAft>
                      </a:pPr>
                      <a:r>
                        <a:rPr lang="en-US" sz="1200" dirty="0">
                          <a:solidFill>
                            <a:srgbClr val="000000"/>
                          </a:solidFill>
                          <a:latin typeface="Tw Cen MT"/>
                          <a:ea typeface="ヒラギノ角ゴ Pro W3"/>
                        </a:rPr>
                        <a:t>North Georgia State College and University </a:t>
                      </a:r>
                      <a:endParaRPr lang="en-US" sz="1200" dirty="0">
                        <a:solidFill>
                          <a:srgbClr val="000000"/>
                        </a:solidFill>
                        <a:latin typeface="Times New Roman"/>
                        <a:ea typeface="ヒラギノ角ゴ Pro W3"/>
                      </a:endParaRPr>
                    </a:p>
                  </a:txBody>
                  <a:tcPr marL="50800" marR="50800" marT="0" marB="0" anchor="ctr">
                    <a:lnL>
                      <a:noFill/>
                    </a:lnL>
                    <a:lnR>
                      <a:noFill/>
                    </a:lnR>
                    <a:lnT>
                      <a:noFill/>
                    </a:lnT>
                    <a:lnB>
                      <a:noFill/>
                    </a:lnB>
                  </a:tcPr>
                </a:tc>
              </a:tr>
              <a:tr h="162694">
                <a:tc>
                  <a:txBody>
                    <a:bodyPr/>
                    <a:lstStyle/>
                    <a:p>
                      <a:pPr marL="0" marR="0" algn="just">
                        <a:spcBef>
                          <a:spcPts val="0"/>
                        </a:spcBef>
                        <a:spcAft>
                          <a:spcPts val="0"/>
                        </a:spcAft>
                      </a:pPr>
                      <a:r>
                        <a:rPr lang="en-US" sz="1200">
                          <a:solidFill>
                            <a:srgbClr val="000000"/>
                          </a:solidFill>
                          <a:latin typeface="Tw Cen MT"/>
                          <a:ea typeface="ヒラギノ角ゴ Pro W3"/>
                        </a:rPr>
                        <a:t>University of Hawaii, Manoa</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endParaRPr lang="en-US" sz="1200">
                        <a:solidFill>
                          <a:srgbClr val="000000"/>
                        </a:solidFill>
                        <a:latin typeface="Tw Cen MT"/>
                        <a:ea typeface="ヒラギノ角ゴ Pro W3"/>
                      </a:endParaRPr>
                    </a:p>
                  </a:txBody>
                  <a:tcPr marL="50800" marR="50800" marT="0" marB="0" anchor="ctr">
                    <a:lnL>
                      <a:noFill/>
                    </a:lnL>
                    <a:lnR>
                      <a:noFill/>
                    </a:lnR>
                    <a:lnT>
                      <a:noFill/>
                    </a:lnT>
                    <a:lnB>
                      <a:noFill/>
                    </a:lnB>
                  </a:tcPr>
                </a:tc>
              </a:tr>
              <a:tr h="162694">
                <a:tc>
                  <a:txBody>
                    <a:bodyPr/>
                    <a:lstStyle/>
                    <a:p>
                      <a:pPr marL="0" marR="0" algn="just">
                        <a:spcBef>
                          <a:spcPts val="0"/>
                        </a:spcBef>
                        <a:spcAft>
                          <a:spcPts val="0"/>
                        </a:spcAft>
                      </a:pPr>
                      <a:r>
                        <a:rPr lang="en-US" sz="1200" i="1">
                          <a:solidFill>
                            <a:srgbClr val="000000"/>
                          </a:solidFill>
                          <a:latin typeface="Tw Cen MT"/>
                          <a:ea typeface="ヒラギノ角ゴ Pro W3"/>
                        </a:rPr>
                        <a:t>Korea University, South Korea*</a:t>
                      </a:r>
                      <a:endParaRPr lang="en-US" sz="1200">
                        <a:solidFill>
                          <a:srgbClr val="000000"/>
                        </a:solidFill>
                        <a:latin typeface="Times New Roman"/>
                        <a:ea typeface="ヒラギノ角ゴ Pro W3"/>
                      </a:endParaRPr>
                    </a:p>
                  </a:txBody>
                  <a:tcPr marL="50800" marR="50800" marT="0" marB="0" anchor="ctr">
                    <a:lnL>
                      <a:noFill/>
                    </a:lnL>
                    <a:lnR>
                      <a:noFill/>
                    </a:lnR>
                    <a:lnT>
                      <a:noFill/>
                    </a:lnT>
                    <a:lnB>
                      <a:noFill/>
                    </a:lnB>
                  </a:tcPr>
                </a:tc>
                <a:tc>
                  <a:txBody>
                    <a:bodyPr/>
                    <a:lstStyle/>
                    <a:p>
                      <a:pPr marL="0" marR="0" algn="just">
                        <a:spcBef>
                          <a:spcPts val="0"/>
                        </a:spcBef>
                        <a:spcAft>
                          <a:spcPts val="0"/>
                        </a:spcAft>
                      </a:pPr>
                      <a:endParaRPr lang="en-US" sz="1200" dirty="0">
                        <a:solidFill>
                          <a:srgbClr val="000000"/>
                        </a:solidFill>
                        <a:latin typeface="Tw Cen MT"/>
                        <a:ea typeface="ヒラギノ角ゴ Pro W3"/>
                      </a:endParaRPr>
                    </a:p>
                  </a:txBody>
                  <a:tcPr marL="50800" marR="50800" marT="0" marB="0" anchor="ctr">
                    <a:lnL>
                      <a:noFill/>
                    </a:lnL>
                    <a:lnR>
                      <a:noFill/>
                    </a:lnR>
                    <a:lnT>
                      <a:noFill/>
                    </a:lnT>
                    <a:lnB>
                      <a:noFill/>
                    </a:lnB>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90600" y="228600"/>
            <a:ext cx="8153400" cy="990600"/>
          </a:xfrm>
        </p:spPr>
        <p:txBody>
          <a:bodyPr>
            <a:normAutofit/>
          </a:bodyPr>
          <a:lstStyle/>
          <a:p>
            <a:r>
              <a:rPr lang="en-US" sz="3200" dirty="0" smtClean="0"/>
              <a:t>THE LANGUAGE FLAGSHIP</a:t>
            </a:r>
          </a:p>
        </p:txBody>
      </p:sp>
      <p:sp>
        <p:nvSpPr>
          <p:cNvPr id="8" name="Slide Number Placeholder 7"/>
          <p:cNvSpPr>
            <a:spLocks noGrp="1"/>
          </p:cNvSpPr>
          <p:nvPr>
            <p:ph type="sldNum" sz="quarter" idx="12"/>
          </p:nvPr>
        </p:nvSpPr>
        <p:spPr/>
        <p:txBody>
          <a:bodyPr>
            <a:normAutofit fontScale="85000" lnSpcReduction="20000"/>
          </a:bodyPr>
          <a:lstStyle/>
          <a:p>
            <a:fld id="{AB5A73AE-B586-41CB-80ED-8A24BB71AA39}" type="slidenum">
              <a:rPr lang="en-US" smtClean="0"/>
              <a:pPr/>
              <a:t>15</a:t>
            </a:fld>
            <a:endParaRPr lang="en-US"/>
          </a:p>
        </p:txBody>
      </p:sp>
      <p:sp>
        <p:nvSpPr>
          <p:cNvPr id="7171" name="Rectangle 3"/>
          <p:cNvSpPr>
            <a:spLocks noGrp="1" noChangeArrowheads="1"/>
          </p:cNvSpPr>
          <p:nvPr>
            <p:ph sz="quarter" idx="1"/>
          </p:nvPr>
        </p:nvSpPr>
        <p:spPr/>
        <p:txBody>
          <a:bodyPr>
            <a:noAutofit/>
          </a:bodyPr>
          <a:lstStyle/>
          <a:p>
            <a:pPr marL="3175" indent="-3175">
              <a:spcBef>
                <a:spcPts val="0"/>
              </a:spcBef>
              <a:buNone/>
            </a:pPr>
            <a:endParaRPr lang="en-US" sz="2000" dirty="0" smtClean="0"/>
          </a:p>
          <a:p>
            <a:pPr marL="3175" indent="-3175">
              <a:spcBef>
                <a:spcPts val="0"/>
              </a:spcBef>
              <a:buNone/>
            </a:pPr>
            <a:r>
              <a:rPr lang="en-US" sz="2000" dirty="0" smtClean="0">
                <a:solidFill>
                  <a:schemeClr val="tx2"/>
                </a:solidFill>
              </a:rPr>
              <a:t>The Flagship difference:</a:t>
            </a:r>
          </a:p>
          <a:p>
            <a:pPr marL="3175" indent="-3175">
              <a:spcBef>
                <a:spcPts val="0"/>
              </a:spcBef>
              <a:buNone/>
            </a:pPr>
            <a:endParaRPr lang="en-US" sz="2000" dirty="0" smtClean="0">
              <a:solidFill>
                <a:schemeClr val="tx2"/>
              </a:solidFill>
            </a:endParaRPr>
          </a:p>
          <a:p>
            <a:pPr marL="3175" indent="227013">
              <a:spcBef>
                <a:spcPts val="0"/>
              </a:spcBef>
              <a:buFont typeface="Wingdings" pitchFamily="2" charset="2"/>
              <a:buChar char="§"/>
            </a:pPr>
            <a:r>
              <a:rPr lang="en-US" sz="2000" dirty="0" smtClean="0"/>
              <a:t>Expectation of Success</a:t>
            </a:r>
          </a:p>
          <a:p>
            <a:pPr marL="3175" indent="227013">
              <a:spcBef>
                <a:spcPts val="0"/>
              </a:spcBef>
              <a:buFont typeface="Wingdings" pitchFamily="2" charset="2"/>
              <a:buChar char="§"/>
            </a:pPr>
            <a:r>
              <a:rPr lang="en-US" sz="2000" dirty="0" smtClean="0"/>
              <a:t>Systematized opportunity for high quality language learning</a:t>
            </a:r>
          </a:p>
          <a:p>
            <a:pPr marL="3175" indent="227013">
              <a:spcBef>
                <a:spcPts val="0"/>
              </a:spcBef>
              <a:buFont typeface="Wingdings" pitchFamily="2" charset="2"/>
              <a:buChar char="§"/>
            </a:pPr>
            <a:r>
              <a:rPr lang="en-US" sz="2000" dirty="0" smtClean="0"/>
              <a:t>Coordinated domestic coursework and interventions beyond the classroom</a:t>
            </a:r>
          </a:p>
          <a:p>
            <a:pPr marL="3175" indent="227013">
              <a:spcBef>
                <a:spcPts val="0"/>
              </a:spcBef>
              <a:buFont typeface="Wingdings" pitchFamily="2" charset="2"/>
              <a:buChar char="§"/>
            </a:pPr>
            <a:r>
              <a:rPr lang="en-US" sz="2000" dirty="0" smtClean="0"/>
              <a:t>Group tutoring and individual tutoring, and guided co-curricular activities</a:t>
            </a:r>
          </a:p>
          <a:p>
            <a:pPr marL="3175" indent="227013">
              <a:spcBef>
                <a:spcPts val="0"/>
              </a:spcBef>
              <a:buFont typeface="Wingdings" pitchFamily="2" charset="2"/>
              <a:buChar char="§"/>
            </a:pPr>
            <a:r>
              <a:rPr lang="en-US" sz="2000" dirty="0" smtClean="0"/>
              <a:t>Articulation from domestic programs to overseas programs</a:t>
            </a:r>
          </a:p>
          <a:p>
            <a:pPr marL="3175" indent="227013">
              <a:spcBef>
                <a:spcPts val="0"/>
              </a:spcBef>
              <a:buFont typeface="Wingdings" pitchFamily="2" charset="2"/>
              <a:buChar char="§"/>
            </a:pPr>
            <a:r>
              <a:rPr lang="en-US" sz="2000" dirty="0" smtClean="0"/>
              <a:t>Rigorous assessment tied to anticipated learner outcomes</a:t>
            </a:r>
          </a:p>
          <a:p>
            <a:pPr marL="3175" indent="227013">
              <a:spcBef>
                <a:spcPts val="0"/>
              </a:spcBef>
              <a:buFont typeface="Wingdings" pitchFamily="2" charset="2"/>
              <a:buChar char="§"/>
            </a:pPr>
            <a:r>
              <a:rPr lang="en-US" sz="2000" dirty="0" smtClean="0"/>
              <a:t>Common goal of professional-level proficiency and “Flagship Certification”</a:t>
            </a:r>
          </a:p>
          <a:p>
            <a:pPr marL="3175" indent="-3175">
              <a:spcBef>
                <a:spcPts val="0"/>
              </a:spcBef>
              <a:buNone/>
            </a:pPr>
            <a:endParaRPr lang="en-US" sz="2000" dirty="0" smtClean="0"/>
          </a:p>
          <a:p>
            <a:pPr marL="3175" indent="-3175">
              <a:buNone/>
            </a:pPr>
            <a:endParaRPr lang="en-US" sz="2000" dirty="0" smtClean="0"/>
          </a:p>
        </p:txBody>
      </p:sp>
      <p:pic>
        <p:nvPicPr>
          <p:cNvPr id="11" name="Picture 4" descr="nseplogo"/>
          <p:cNvPicPr>
            <a:picLocks noChangeAspect="1" noChangeArrowheads="1"/>
          </p:cNvPicPr>
          <p:nvPr/>
        </p:nvPicPr>
        <p:blipFill>
          <a:blip r:embed="rId2" cstate="print"/>
          <a:srcRect/>
          <a:stretch>
            <a:fillRect/>
          </a:stretch>
        </p:blipFill>
        <p:spPr bwMode="auto">
          <a:xfrm>
            <a:off x="304800" y="457200"/>
            <a:ext cx="658813" cy="652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90600" y="228600"/>
            <a:ext cx="8153400" cy="990600"/>
          </a:xfrm>
        </p:spPr>
        <p:txBody>
          <a:bodyPr>
            <a:normAutofit/>
          </a:bodyPr>
          <a:lstStyle/>
          <a:p>
            <a:r>
              <a:rPr lang="en-US" sz="3200" dirty="0" smtClean="0"/>
              <a:t>THE LANGUAGE FLAGSHIP</a:t>
            </a:r>
          </a:p>
        </p:txBody>
      </p:sp>
      <p:sp>
        <p:nvSpPr>
          <p:cNvPr id="8" name="Slide Number Placeholder 7"/>
          <p:cNvSpPr>
            <a:spLocks noGrp="1"/>
          </p:cNvSpPr>
          <p:nvPr>
            <p:ph type="sldNum" sz="quarter" idx="12"/>
          </p:nvPr>
        </p:nvSpPr>
        <p:spPr/>
        <p:txBody>
          <a:bodyPr>
            <a:normAutofit fontScale="85000" lnSpcReduction="20000"/>
          </a:bodyPr>
          <a:lstStyle/>
          <a:p>
            <a:fld id="{AB5A73AE-B586-41CB-80ED-8A24BB71AA39}" type="slidenum">
              <a:rPr lang="en-US" smtClean="0"/>
              <a:pPr/>
              <a:t>16</a:t>
            </a:fld>
            <a:endParaRPr lang="en-US"/>
          </a:p>
        </p:txBody>
      </p:sp>
      <p:sp>
        <p:nvSpPr>
          <p:cNvPr id="7171" name="Rectangle 3"/>
          <p:cNvSpPr>
            <a:spLocks noGrp="1" noChangeArrowheads="1"/>
          </p:cNvSpPr>
          <p:nvPr>
            <p:ph sz="quarter" idx="1"/>
          </p:nvPr>
        </p:nvSpPr>
        <p:spPr/>
        <p:txBody>
          <a:bodyPr>
            <a:noAutofit/>
          </a:bodyPr>
          <a:lstStyle/>
          <a:p>
            <a:pPr marL="3175" indent="-3175">
              <a:spcBef>
                <a:spcPts val="0"/>
              </a:spcBef>
              <a:buNone/>
            </a:pPr>
            <a:endParaRPr lang="en-US" sz="2000" dirty="0" smtClean="0"/>
          </a:p>
          <a:p>
            <a:pPr marL="3175" indent="-3175">
              <a:buNone/>
            </a:pPr>
            <a:endParaRPr lang="en-US" sz="2000" dirty="0" smtClean="0"/>
          </a:p>
        </p:txBody>
      </p:sp>
      <p:pic>
        <p:nvPicPr>
          <p:cNvPr id="11" name="Picture 4" descr="nseplogo"/>
          <p:cNvPicPr>
            <a:picLocks noChangeAspect="1" noChangeArrowheads="1"/>
          </p:cNvPicPr>
          <p:nvPr/>
        </p:nvPicPr>
        <p:blipFill>
          <a:blip r:embed="rId2" cstate="print"/>
          <a:srcRect/>
          <a:stretch>
            <a:fillRect/>
          </a:stretch>
        </p:blipFill>
        <p:spPr bwMode="auto">
          <a:xfrm>
            <a:off x="304800" y="457200"/>
            <a:ext cx="658813" cy="652463"/>
          </a:xfrm>
          <a:prstGeom prst="rect">
            <a:avLst/>
          </a:prstGeom>
          <a:noFill/>
          <a:ln w="9525">
            <a:noFill/>
            <a:miter lim="800000"/>
            <a:headEnd/>
            <a:tailEnd/>
          </a:ln>
        </p:spPr>
      </p:pic>
      <p:graphicFrame>
        <p:nvGraphicFramePr>
          <p:cNvPr id="6" name="Table 5"/>
          <p:cNvGraphicFramePr>
            <a:graphicFrameLocks noGrp="1"/>
          </p:cNvGraphicFramePr>
          <p:nvPr/>
        </p:nvGraphicFramePr>
        <p:xfrm>
          <a:off x="609600" y="1653541"/>
          <a:ext cx="8153399" cy="5029557"/>
        </p:xfrm>
        <a:graphic>
          <a:graphicData uri="http://schemas.openxmlformats.org/drawingml/2006/table">
            <a:tbl>
              <a:tblPr/>
              <a:tblGrid>
                <a:gridCol w="2895600"/>
                <a:gridCol w="2622708"/>
                <a:gridCol w="2635091"/>
              </a:tblGrid>
              <a:tr h="583620">
                <a:tc>
                  <a:txBody>
                    <a:bodyPr/>
                    <a:lstStyle/>
                    <a:p>
                      <a:pPr marL="0" marR="0">
                        <a:spcBef>
                          <a:spcPts val="0"/>
                        </a:spcBef>
                        <a:spcAft>
                          <a:spcPts val="0"/>
                        </a:spcAft>
                      </a:pPr>
                      <a:r>
                        <a:rPr lang="en-US" sz="2000" b="1" dirty="0">
                          <a:solidFill>
                            <a:srgbClr val="FFFFFF"/>
                          </a:solidFill>
                          <a:latin typeface="+mn-lt"/>
                          <a:ea typeface="ヒラギノ角ゴ Pro W3"/>
                        </a:rPr>
                        <a:t>Flagship Language</a:t>
                      </a:r>
                      <a:endParaRPr lang="en-US" sz="2000" dirty="0">
                        <a:solidFill>
                          <a:srgbClr val="000000"/>
                        </a:solidFill>
                        <a:latin typeface="+mn-lt"/>
                        <a:ea typeface="ヒラギノ角ゴ Pro W3"/>
                      </a:endParaRPr>
                    </a:p>
                  </a:txBody>
                  <a:tcPr marL="68580" marR="6858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144881"/>
                    </a:solidFill>
                  </a:tcPr>
                </a:tc>
                <a:tc>
                  <a:txBody>
                    <a:bodyPr/>
                    <a:lstStyle/>
                    <a:p>
                      <a:pPr marL="0" marR="0" algn="ctr">
                        <a:spcBef>
                          <a:spcPts val="0"/>
                        </a:spcBef>
                        <a:spcAft>
                          <a:spcPts val="0"/>
                        </a:spcAft>
                      </a:pPr>
                      <a:r>
                        <a:rPr lang="en-US" sz="2000" b="1" dirty="0">
                          <a:solidFill>
                            <a:srgbClr val="FFFFFF"/>
                          </a:solidFill>
                          <a:latin typeface="+mn-lt"/>
                          <a:ea typeface="ヒラギノ角ゴ Pro W3"/>
                        </a:rPr>
                        <a:t>2010 UG Enrollment</a:t>
                      </a:r>
                      <a:endParaRPr lang="en-US" sz="2000" dirty="0">
                        <a:solidFill>
                          <a:srgbClr val="000000"/>
                        </a:solidFill>
                        <a:latin typeface="+mn-lt"/>
                        <a:ea typeface="ヒラギノ角ゴ Pro W3"/>
                      </a:endParaRPr>
                    </a:p>
                  </a:txBody>
                  <a:tcPr marL="68580" marR="6858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144881"/>
                    </a:solidFill>
                  </a:tcPr>
                </a:tc>
                <a:tc>
                  <a:txBody>
                    <a:bodyPr/>
                    <a:lstStyle/>
                    <a:p>
                      <a:pPr marL="0" marR="0" algn="ctr">
                        <a:spcBef>
                          <a:spcPts val="0"/>
                        </a:spcBef>
                        <a:spcAft>
                          <a:spcPts val="0"/>
                        </a:spcAft>
                      </a:pPr>
                      <a:r>
                        <a:rPr lang="en-US" sz="2000" b="1" dirty="0">
                          <a:solidFill>
                            <a:srgbClr val="FFFFFF"/>
                          </a:solidFill>
                          <a:latin typeface="+mn-lt"/>
                          <a:ea typeface="ヒラギノ角ゴ Pro W3"/>
                        </a:rPr>
                        <a:t>2011 UG Enrollment</a:t>
                      </a:r>
                      <a:endParaRPr lang="en-US" sz="2000" dirty="0">
                        <a:solidFill>
                          <a:srgbClr val="000000"/>
                        </a:solidFill>
                        <a:latin typeface="+mn-lt"/>
                        <a:ea typeface="ヒラギノ角ゴ Pro W3"/>
                      </a:endParaRPr>
                    </a:p>
                  </a:txBody>
                  <a:tcPr marL="68580" marR="6858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144881"/>
                    </a:solidFill>
                  </a:tcPr>
                </a:tc>
              </a:tr>
              <a:tr h="291810">
                <a:tc>
                  <a:txBody>
                    <a:bodyPr/>
                    <a:lstStyle/>
                    <a:p>
                      <a:pPr marL="0" marR="0">
                        <a:spcBef>
                          <a:spcPts val="0"/>
                        </a:spcBef>
                        <a:spcAft>
                          <a:spcPts val="0"/>
                        </a:spcAft>
                      </a:pPr>
                      <a:r>
                        <a:rPr lang="en-US" sz="2000" dirty="0">
                          <a:solidFill>
                            <a:srgbClr val="000000"/>
                          </a:solidFill>
                          <a:latin typeface="+mn-lt"/>
                          <a:ea typeface="ヒラギノ角ゴ Pro W3"/>
                        </a:rPr>
                        <a:t>Arabic</a:t>
                      </a: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solidFill>
                            <a:srgbClr val="144881"/>
                          </a:solidFill>
                          <a:latin typeface="+mn-lt"/>
                          <a:ea typeface="ヒラギノ角ゴ Pro W3"/>
                        </a:rPr>
                        <a:t>256</a:t>
                      </a:r>
                      <a:endParaRPr lang="en-US" sz="2000" dirty="0">
                        <a:solidFill>
                          <a:srgbClr val="000000"/>
                        </a:solidFill>
                        <a:latin typeface="+mn-lt"/>
                        <a:ea typeface="ヒラギノ角ゴ Pro W3"/>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solidFill>
                            <a:srgbClr val="B21F24"/>
                          </a:solidFill>
                          <a:latin typeface="+mn-lt"/>
                          <a:ea typeface="ヒラギノ角ゴ Pro W3"/>
                        </a:rPr>
                        <a:t>315</a:t>
                      </a:r>
                      <a:endParaRPr lang="en-US" sz="2000" dirty="0">
                        <a:solidFill>
                          <a:srgbClr val="000000"/>
                        </a:solidFill>
                        <a:latin typeface="+mn-lt"/>
                        <a:ea typeface="ヒラギノ角ゴ Pro W3"/>
                      </a:endParaRPr>
                    </a:p>
                  </a:txBody>
                  <a:tcPr marL="68580" marR="6858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1810">
                <a:tc>
                  <a:txBody>
                    <a:bodyPr/>
                    <a:lstStyle/>
                    <a:p>
                      <a:pPr marL="0" marR="0">
                        <a:spcBef>
                          <a:spcPts val="0"/>
                        </a:spcBef>
                        <a:spcAft>
                          <a:spcPts val="0"/>
                        </a:spcAft>
                      </a:pPr>
                      <a:r>
                        <a:rPr lang="en-US" sz="2000" dirty="0">
                          <a:solidFill>
                            <a:srgbClr val="000000"/>
                          </a:solidFill>
                          <a:latin typeface="+mn-lt"/>
                          <a:ea typeface="ヒラギノ角ゴ Pro W3"/>
                        </a:rPr>
                        <a:t>Chinese</a:t>
                      </a: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solidFill>
                            <a:srgbClr val="144881"/>
                          </a:solidFill>
                          <a:latin typeface="+mn-lt"/>
                          <a:ea typeface="ヒラギノ角ゴ Pro W3"/>
                        </a:rPr>
                        <a:t>403</a:t>
                      </a:r>
                      <a:endParaRPr lang="en-US" sz="2000" dirty="0">
                        <a:solidFill>
                          <a:srgbClr val="000000"/>
                        </a:solidFill>
                        <a:latin typeface="+mn-lt"/>
                        <a:ea typeface="ヒラギノ角ゴ Pro W3"/>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solidFill>
                            <a:srgbClr val="B21F24"/>
                          </a:solidFill>
                          <a:latin typeface="+mn-lt"/>
                          <a:ea typeface="ヒラギノ角ゴ Pro W3"/>
                        </a:rPr>
                        <a:t>372</a:t>
                      </a:r>
                      <a:endParaRPr lang="en-US" sz="2000" dirty="0">
                        <a:solidFill>
                          <a:srgbClr val="000000"/>
                        </a:solidFill>
                        <a:latin typeface="+mn-lt"/>
                        <a:ea typeface="ヒラギノ角ゴ Pro W3"/>
                      </a:endParaRPr>
                    </a:p>
                  </a:txBody>
                  <a:tcPr marL="68580" marR="6858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1810">
                <a:tc>
                  <a:txBody>
                    <a:bodyPr/>
                    <a:lstStyle/>
                    <a:p>
                      <a:pPr marL="0" marR="0">
                        <a:spcBef>
                          <a:spcPts val="0"/>
                        </a:spcBef>
                        <a:spcAft>
                          <a:spcPts val="0"/>
                        </a:spcAft>
                      </a:pPr>
                      <a:r>
                        <a:rPr lang="en-US" sz="2000" dirty="0">
                          <a:solidFill>
                            <a:srgbClr val="000000"/>
                          </a:solidFill>
                          <a:latin typeface="+mn-lt"/>
                          <a:ea typeface="ヒラギノ角ゴ Pro W3"/>
                        </a:rPr>
                        <a:t>Hindi Urdu</a:t>
                      </a: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solidFill>
                            <a:srgbClr val="144881"/>
                          </a:solidFill>
                          <a:latin typeface="+mn-lt"/>
                          <a:ea typeface="ヒラギノ角ゴ Pro W3"/>
                        </a:rPr>
                        <a:t>45</a:t>
                      </a:r>
                      <a:endParaRPr lang="en-US" sz="2000" dirty="0">
                        <a:solidFill>
                          <a:srgbClr val="000000"/>
                        </a:solidFill>
                        <a:latin typeface="+mn-lt"/>
                        <a:ea typeface="ヒラギノ角ゴ Pro W3"/>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solidFill>
                            <a:srgbClr val="B21F24"/>
                          </a:solidFill>
                          <a:latin typeface="+mn-lt"/>
                          <a:ea typeface="ヒラギノ角ゴ Pro W3"/>
                        </a:rPr>
                        <a:t>24</a:t>
                      </a:r>
                      <a:endParaRPr lang="en-US" sz="2000" dirty="0">
                        <a:solidFill>
                          <a:srgbClr val="000000"/>
                        </a:solidFill>
                        <a:latin typeface="+mn-lt"/>
                        <a:ea typeface="ヒラギノ角ゴ Pro W3"/>
                      </a:endParaRPr>
                    </a:p>
                  </a:txBody>
                  <a:tcPr marL="68580" marR="6858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1810">
                <a:tc>
                  <a:txBody>
                    <a:bodyPr/>
                    <a:lstStyle/>
                    <a:p>
                      <a:pPr marL="0" marR="0">
                        <a:spcBef>
                          <a:spcPts val="0"/>
                        </a:spcBef>
                        <a:spcAft>
                          <a:spcPts val="0"/>
                        </a:spcAft>
                      </a:pPr>
                      <a:r>
                        <a:rPr lang="en-US" sz="2000" dirty="0">
                          <a:solidFill>
                            <a:srgbClr val="000000"/>
                          </a:solidFill>
                          <a:latin typeface="+mn-lt"/>
                          <a:ea typeface="ヒラギノ角ゴ Pro W3"/>
                        </a:rPr>
                        <a:t>Korean</a:t>
                      </a: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solidFill>
                            <a:srgbClr val="144881"/>
                          </a:solidFill>
                          <a:latin typeface="+mn-lt"/>
                          <a:ea typeface="ヒラギノ角ゴ Pro W3"/>
                        </a:rPr>
                        <a:t>32</a:t>
                      </a:r>
                      <a:endParaRPr lang="en-US" sz="2000" dirty="0">
                        <a:solidFill>
                          <a:srgbClr val="000000"/>
                        </a:solidFill>
                        <a:latin typeface="+mn-lt"/>
                        <a:ea typeface="ヒラギノ角ゴ Pro W3"/>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solidFill>
                            <a:srgbClr val="B21F24"/>
                          </a:solidFill>
                          <a:latin typeface="+mn-lt"/>
                          <a:ea typeface="ヒラギノ角ゴ Pro W3"/>
                        </a:rPr>
                        <a:t>35</a:t>
                      </a:r>
                      <a:endParaRPr lang="en-US" sz="2000" dirty="0">
                        <a:solidFill>
                          <a:srgbClr val="000000"/>
                        </a:solidFill>
                        <a:latin typeface="+mn-lt"/>
                        <a:ea typeface="ヒラギノ角ゴ Pro W3"/>
                      </a:endParaRPr>
                    </a:p>
                  </a:txBody>
                  <a:tcPr marL="68580" marR="6858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1810">
                <a:tc>
                  <a:txBody>
                    <a:bodyPr/>
                    <a:lstStyle/>
                    <a:p>
                      <a:pPr marL="0" marR="0">
                        <a:spcBef>
                          <a:spcPts val="0"/>
                        </a:spcBef>
                        <a:spcAft>
                          <a:spcPts val="0"/>
                        </a:spcAft>
                      </a:pPr>
                      <a:r>
                        <a:rPr lang="en-US" sz="2000" dirty="0">
                          <a:solidFill>
                            <a:srgbClr val="000000"/>
                          </a:solidFill>
                          <a:latin typeface="+mn-lt"/>
                          <a:ea typeface="ヒラギノ角ゴ Pro W3"/>
                        </a:rPr>
                        <a:t>Persian</a:t>
                      </a: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a:solidFill>
                            <a:srgbClr val="144881"/>
                          </a:solidFill>
                          <a:latin typeface="+mn-lt"/>
                          <a:ea typeface="ヒラギノ角ゴ Pro W3"/>
                        </a:rPr>
                        <a:t>24</a:t>
                      </a:r>
                      <a:endParaRPr lang="en-US" sz="2000">
                        <a:solidFill>
                          <a:srgbClr val="000000"/>
                        </a:solidFill>
                        <a:latin typeface="+mn-lt"/>
                        <a:ea typeface="ヒラギノ角ゴ Pro W3"/>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solidFill>
                            <a:srgbClr val="B21F24"/>
                          </a:solidFill>
                          <a:latin typeface="+mn-lt"/>
                          <a:ea typeface="ヒラギノ角ゴ Pro W3"/>
                        </a:rPr>
                        <a:t>29</a:t>
                      </a:r>
                      <a:endParaRPr lang="en-US" sz="2000" dirty="0">
                        <a:solidFill>
                          <a:srgbClr val="000000"/>
                        </a:solidFill>
                        <a:latin typeface="+mn-lt"/>
                        <a:ea typeface="ヒラギノ角ゴ Pro W3"/>
                      </a:endParaRPr>
                    </a:p>
                  </a:txBody>
                  <a:tcPr marL="68580" marR="6858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1810">
                <a:tc>
                  <a:txBody>
                    <a:bodyPr/>
                    <a:lstStyle/>
                    <a:p>
                      <a:pPr marL="0" marR="0">
                        <a:spcBef>
                          <a:spcPts val="0"/>
                        </a:spcBef>
                        <a:spcAft>
                          <a:spcPts val="0"/>
                        </a:spcAft>
                      </a:pPr>
                      <a:r>
                        <a:rPr lang="en-US" sz="2000" dirty="0">
                          <a:solidFill>
                            <a:srgbClr val="000000"/>
                          </a:solidFill>
                          <a:latin typeface="+mn-lt"/>
                          <a:ea typeface="ヒラギノ角ゴ Pro W3"/>
                        </a:rPr>
                        <a:t>Portuguese</a:t>
                      </a: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solidFill>
                            <a:srgbClr val="144881"/>
                          </a:solidFill>
                          <a:latin typeface="+mn-lt"/>
                          <a:ea typeface="ヒラギノ角ゴ Pro W3"/>
                        </a:rPr>
                        <a:t>-*</a:t>
                      </a:r>
                      <a:endParaRPr lang="en-US" sz="2000" dirty="0">
                        <a:solidFill>
                          <a:srgbClr val="000000"/>
                        </a:solidFill>
                        <a:latin typeface="+mn-lt"/>
                        <a:ea typeface="ヒラギノ角ゴ Pro W3"/>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solidFill>
                            <a:srgbClr val="B21F24"/>
                          </a:solidFill>
                          <a:latin typeface="+mn-lt"/>
                          <a:ea typeface="ヒラギノ角ゴ Pro W3"/>
                        </a:rPr>
                        <a:t>25</a:t>
                      </a:r>
                      <a:endParaRPr lang="en-US" sz="2000" dirty="0">
                        <a:solidFill>
                          <a:srgbClr val="000000"/>
                        </a:solidFill>
                        <a:latin typeface="+mn-lt"/>
                        <a:ea typeface="ヒラギノ角ゴ Pro W3"/>
                      </a:endParaRPr>
                    </a:p>
                  </a:txBody>
                  <a:tcPr marL="68580" marR="6858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1810">
                <a:tc>
                  <a:txBody>
                    <a:bodyPr/>
                    <a:lstStyle/>
                    <a:p>
                      <a:pPr marL="0" marR="0">
                        <a:spcBef>
                          <a:spcPts val="0"/>
                        </a:spcBef>
                        <a:spcAft>
                          <a:spcPts val="0"/>
                        </a:spcAft>
                      </a:pPr>
                      <a:r>
                        <a:rPr lang="en-US" sz="2000" dirty="0">
                          <a:solidFill>
                            <a:srgbClr val="000000"/>
                          </a:solidFill>
                          <a:latin typeface="+mn-lt"/>
                          <a:ea typeface="ヒラギノ角ゴ Pro W3"/>
                        </a:rPr>
                        <a:t>Russian</a:t>
                      </a: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solidFill>
                            <a:srgbClr val="144881"/>
                          </a:solidFill>
                          <a:latin typeface="+mn-lt"/>
                          <a:ea typeface="ヒラギノ角ゴ Pro W3"/>
                        </a:rPr>
                        <a:t>150</a:t>
                      </a:r>
                      <a:endParaRPr lang="en-US" sz="2000" dirty="0">
                        <a:solidFill>
                          <a:srgbClr val="000000"/>
                        </a:solidFill>
                        <a:latin typeface="+mn-lt"/>
                        <a:ea typeface="ヒラギノ角ゴ Pro W3"/>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solidFill>
                            <a:srgbClr val="B21F24"/>
                          </a:solidFill>
                          <a:latin typeface="+mn-lt"/>
                          <a:ea typeface="ヒラギノ角ゴ Pro W3"/>
                        </a:rPr>
                        <a:t>205</a:t>
                      </a:r>
                      <a:endParaRPr lang="en-US" sz="2000" dirty="0">
                        <a:solidFill>
                          <a:srgbClr val="000000"/>
                        </a:solidFill>
                        <a:latin typeface="+mn-lt"/>
                        <a:ea typeface="ヒラギノ角ゴ Pro W3"/>
                      </a:endParaRPr>
                    </a:p>
                  </a:txBody>
                  <a:tcPr marL="68580" marR="6858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1810">
                <a:tc>
                  <a:txBody>
                    <a:bodyPr/>
                    <a:lstStyle/>
                    <a:p>
                      <a:pPr marL="0" marR="0">
                        <a:spcBef>
                          <a:spcPts val="0"/>
                        </a:spcBef>
                        <a:spcAft>
                          <a:spcPts val="0"/>
                        </a:spcAft>
                      </a:pPr>
                      <a:r>
                        <a:rPr lang="en-US" sz="2000" dirty="0">
                          <a:solidFill>
                            <a:srgbClr val="000000"/>
                          </a:solidFill>
                          <a:latin typeface="+mn-lt"/>
                          <a:ea typeface="ヒラギノ角ゴ Pro W3"/>
                        </a:rPr>
                        <a:t>Swahili</a:t>
                      </a: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a:solidFill>
                            <a:srgbClr val="144881"/>
                          </a:solidFill>
                          <a:latin typeface="+mn-lt"/>
                          <a:ea typeface="ヒラギノ角ゴ Pro W3"/>
                        </a:rPr>
                        <a:t>22 </a:t>
                      </a:r>
                      <a:endParaRPr lang="en-US" sz="2000">
                        <a:solidFill>
                          <a:srgbClr val="000000"/>
                        </a:solidFill>
                        <a:latin typeface="+mn-lt"/>
                        <a:ea typeface="ヒラギノ角ゴ Pro W3"/>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solidFill>
                            <a:srgbClr val="B21F24"/>
                          </a:solidFill>
                          <a:latin typeface="+mn-lt"/>
                          <a:ea typeface="ヒラギノ角ゴ Pro W3"/>
                        </a:rPr>
                        <a:t>8</a:t>
                      </a:r>
                      <a:endParaRPr lang="en-US" sz="2000" dirty="0">
                        <a:solidFill>
                          <a:srgbClr val="000000"/>
                        </a:solidFill>
                        <a:latin typeface="+mn-lt"/>
                        <a:ea typeface="ヒラギノ角ゴ Pro W3"/>
                      </a:endParaRPr>
                    </a:p>
                  </a:txBody>
                  <a:tcPr marL="68580" marR="6858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1810">
                <a:tc>
                  <a:txBody>
                    <a:bodyPr/>
                    <a:lstStyle/>
                    <a:p>
                      <a:pPr marL="0" marR="0">
                        <a:spcBef>
                          <a:spcPts val="0"/>
                        </a:spcBef>
                        <a:spcAft>
                          <a:spcPts val="0"/>
                        </a:spcAft>
                      </a:pPr>
                      <a:r>
                        <a:rPr lang="en-US" sz="2000" dirty="0">
                          <a:solidFill>
                            <a:srgbClr val="000000"/>
                          </a:solidFill>
                          <a:latin typeface="+mn-lt"/>
                          <a:ea typeface="ヒラギノ角ゴ Pro W3"/>
                        </a:rPr>
                        <a:t>Turkish</a:t>
                      </a: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solidFill>
                            <a:srgbClr val="144881"/>
                          </a:solidFill>
                          <a:latin typeface="+mn-lt"/>
                          <a:ea typeface="ヒラギノ角ゴ Pro W3"/>
                        </a:rPr>
                        <a:t>N/A</a:t>
                      </a:r>
                      <a:endParaRPr lang="en-US" sz="2000" dirty="0">
                        <a:solidFill>
                          <a:srgbClr val="000000"/>
                        </a:solidFill>
                        <a:latin typeface="+mn-lt"/>
                        <a:ea typeface="ヒラギノ角ゴ Pro W3"/>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2000" dirty="0">
                          <a:solidFill>
                            <a:srgbClr val="C0504D"/>
                          </a:solidFill>
                          <a:latin typeface="+mn-lt"/>
                          <a:ea typeface="ヒラギノ角ゴ Pro W3"/>
                        </a:rPr>
                        <a:t>-†</a:t>
                      </a:r>
                      <a:endParaRPr lang="en-US" sz="2000" dirty="0">
                        <a:solidFill>
                          <a:srgbClr val="000000"/>
                        </a:solidFill>
                        <a:latin typeface="+mn-lt"/>
                        <a:ea typeface="ヒラギノ角ゴ Pro W3"/>
                      </a:endParaRPr>
                    </a:p>
                  </a:txBody>
                  <a:tcPr marL="68580" marR="6858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1810">
                <a:tc>
                  <a:txBody>
                    <a:bodyPr/>
                    <a:lstStyle/>
                    <a:p>
                      <a:pPr marL="0" marR="0">
                        <a:spcBef>
                          <a:spcPts val="0"/>
                        </a:spcBef>
                        <a:spcAft>
                          <a:spcPts val="0"/>
                        </a:spcAft>
                      </a:pPr>
                      <a:endParaRPr lang="en-US" sz="2000" dirty="0">
                        <a:solidFill>
                          <a:srgbClr val="000000"/>
                        </a:solidFill>
                        <a:latin typeface="+mn-lt"/>
                        <a:ea typeface="ヒラギノ角ゴ Pro W3"/>
                      </a:endParaRPr>
                    </a:p>
                  </a:txBody>
                  <a:tcPr marL="68580" marR="68580" marT="0" marB="0">
                    <a:lnL>
                      <a:noFill/>
                    </a:lnL>
                    <a:lnR>
                      <a:noFill/>
                    </a:lnR>
                    <a:lnT w="12700" cap="flat" cmpd="sng" algn="ctr">
                      <a:solidFill>
                        <a:srgbClr val="000000"/>
                      </a:solidFill>
                      <a:prstDash val="solid"/>
                      <a:round/>
                      <a:headEnd type="none" w="med" len="med"/>
                      <a:tailEnd type="none" w="med" len="med"/>
                    </a:lnT>
                    <a:lnB>
                      <a:noFill/>
                    </a:lnB>
                  </a:tcPr>
                </a:tc>
                <a:tc>
                  <a:txBody>
                    <a:bodyPr/>
                    <a:lstStyle/>
                    <a:p>
                      <a:pPr marL="0" marR="0" algn="ctr">
                        <a:spcBef>
                          <a:spcPts val="0"/>
                        </a:spcBef>
                        <a:spcAft>
                          <a:spcPts val="0"/>
                        </a:spcAft>
                      </a:pPr>
                      <a:r>
                        <a:rPr lang="en-US" sz="2000" dirty="0">
                          <a:solidFill>
                            <a:srgbClr val="144881"/>
                          </a:solidFill>
                          <a:latin typeface="+mn-lt"/>
                          <a:ea typeface="ヒラギノ角ゴ Pro W3"/>
                        </a:rPr>
                        <a:t>932</a:t>
                      </a:r>
                      <a:endParaRPr lang="en-US" sz="2000" dirty="0">
                        <a:solidFill>
                          <a:srgbClr val="000000"/>
                        </a:solidFill>
                        <a:latin typeface="+mn-lt"/>
                        <a:ea typeface="ヒラギノ角ゴ Pro W3"/>
                      </a:endParaRPr>
                    </a:p>
                  </a:txBody>
                  <a:tcPr marL="68580" marR="68580" marT="0" marB="0">
                    <a:lnL>
                      <a:noFill/>
                    </a:lnL>
                    <a:lnR>
                      <a:noFill/>
                    </a:lnR>
                    <a:lnT w="12700" cap="flat" cmpd="sng" algn="ctr">
                      <a:solidFill>
                        <a:srgbClr val="000000"/>
                      </a:solidFill>
                      <a:prstDash val="solid"/>
                      <a:round/>
                      <a:headEnd type="none" w="med" len="med"/>
                      <a:tailEnd type="none" w="med" len="med"/>
                    </a:lnT>
                    <a:lnB>
                      <a:noFill/>
                    </a:lnB>
                  </a:tcPr>
                </a:tc>
                <a:tc>
                  <a:txBody>
                    <a:bodyPr/>
                    <a:lstStyle/>
                    <a:p>
                      <a:pPr marL="0" marR="0" algn="ctr">
                        <a:spcBef>
                          <a:spcPts val="0"/>
                        </a:spcBef>
                        <a:spcAft>
                          <a:spcPts val="0"/>
                        </a:spcAft>
                      </a:pPr>
                      <a:r>
                        <a:rPr lang="en-US" sz="2000" b="1" dirty="0">
                          <a:solidFill>
                            <a:srgbClr val="B21F24"/>
                          </a:solidFill>
                          <a:latin typeface="+mn-lt"/>
                          <a:ea typeface="ヒラギノ角ゴ Pro W3"/>
                        </a:rPr>
                        <a:t>1013</a:t>
                      </a:r>
                      <a:endParaRPr lang="en-US" sz="2000" dirty="0">
                        <a:solidFill>
                          <a:srgbClr val="000000"/>
                        </a:solidFill>
                        <a:latin typeface="+mn-lt"/>
                        <a:ea typeface="ヒラギノ角ゴ Pro W3"/>
                      </a:endParaRPr>
                    </a:p>
                  </a:txBody>
                  <a:tcPr marL="68580" marR="68580" marT="0" marB="0" anchor="b">
                    <a:lnL>
                      <a:noFill/>
                    </a:lnL>
                    <a:lnR>
                      <a:noFill/>
                    </a:lnR>
                    <a:lnT w="12700" cap="flat" cmpd="sng" algn="ctr">
                      <a:solidFill>
                        <a:srgbClr val="000000"/>
                      </a:solidFill>
                      <a:prstDash val="solid"/>
                      <a:round/>
                      <a:headEnd type="none" w="med" len="med"/>
                      <a:tailEnd type="none" w="med" len="med"/>
                    </a:lnT>
                    <a:lnB>
                      <a:noFill/>
                    </a:lnB>
                  </a:tcPr>
                </a:tc>
              </a:tr>
              <a:tr h="1397937">
                <a:tc gridSpan="3">
                  <a:txBody>
                    <a:bodyPr/>
                    <a:lstStyle/>
                    <a:p>
                      <a:pPr marL="0" marR="0">
                        <a:spcBef>
                          <a:spcPts val="0"/>
                        </a:spcBef>
                        <a:spcAft>
                          <a:spcPts val="0"/>
                        </a:spcAft>
                      </a:pPr>
                      <a:endParaRPr lang="en-US" sz="2000" dirty="0">
                        <a:solidFill>
                          <a:srgbClr val="000000"/>
                        </a:solidFill>
                        <a:latin typeface="+mn-lt"/>
                        <a:ea typeface="ヒラギノ角ゴ Pro W3"/>
                      </a:endParaRPr>
                    </a:p>
                    <a:p>
                      <a:pPr marL="0" marR="0">
                        <a:spcBef>
                          <a:spcPts val="0"/>
                        </a:spcBef>
                        <a:spcAft>
                          <a:spcPts val="0"/>
                        </a:spcAft>
                      </a:pPr>
                      <a:r>
                        <a:rPr lang="en-US" sz="1400" i="1" dirty="0">
                          <a:solidFill>
                            <a:srgbClr val="000000"/>
                          </a:solidFill>
                          <a:latin typeface="+mn-lt"/>
                          <a:ea typeface="ヒラギノ角ゴ Pro W3"/>
                        </a:rPr>
                        <a:t>* The Portuguese Flagship Program was created as a 2011 initiative to expand the Language Flagship Program’s critical target languages</a:t>
                      </a:r>
                      <a:endParaRPr lang="en-US" sz="1400" dirty="0">
                        <a:solidFill>
                          <a:srgbClr val="000000"/>
                        </a:solidFill>
                        <a:latin typeface="+mn-lt"/>
                        <a:ea typeface="ヒラギノ角ゴ Pro W3"/>
                      </a:endParaRPr>
                    </a:p>
                    <a:p>
                      <a:pPr marL="0" marR="0">
                        <a:spcBef>
                          <a:spcPts val="0"/>
                        </a:spcBef>
                        <a:spcAft>
                          <a:spcPts val="0"/>
                        </a:spcAft>
                      </a:pPr>
                      <a:r>
                        <a:rPr lang="en-US" sz="1400" i="1" dirty="0">
                          <a:solidFill>
                            <a:srgbClr val="000000"/>
                          </a:solidFill>
                          <a:latin typeface="+mn-lt"/>
                          <a:ea typeface="ヒラギノ角ゴ Pro W3"/>
                        </a:rPr>
                        <a:t>† The Turkish Flagship Program was created as a 2011 initiative to expand the Language Flagship Program’s critical target languages and the U.S. the program does not have any enrollees for 2011. </a:t>
                      </a:r>
                      <a:endParaRPr lang="en-US" sz="1400" dirty="0">
                        <a:solidFill>
                          <a:srgbClr val="000000"/>
                        </a:solidFill>
                        <a:latin typeface="+mn-lt"/>
                        <a:ea typeface="ヒラギノ角ゴ Pro W3"/>
                      </a:endParaRPr>
                    </a:p>
                  </a:txBody>
                  <a:tcPr marL="68580" marR="68580" marT="0" marB="0">
                    <a:lnL>
                      <a:noFill/>
                    </a:lnL>
                    <a:lnR>
                      <a:noFill/>
                    </a:lnR>
                    <a:lnT>
                      <a:noFill/>
                    </a:lnT>
                    <a:lnB>
                      <a:noFill/>
                    </a:lnB>
                  </a:tcPr>
                </a:tc>
                <a:tc hMerge="1">
                  <a:txBody>
                    <a:bodyPr/>
                    <a:lstStyle/>
                    <a:p>
                      <a:endParaRPr lang="en-US"/>
                    </a:p>
                  </a:txBody>
                  <a:tcPr/>
                </a:tc>
                <a:tc hMerge="1">
                  <a:txBody>
                    <a:bodyPr/>
                    <a:lstStyle/>
                    <a:p>
                      <a:endParaRPr lang="en-US"/>
                    </a:p>
                  </a:txBody>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90600" y="228600"/>
            <a:ext cx="8153400" cy="990600"/>
          </a:xfrm>
        </p:spPr>
        <p:txBody>
          <a:bodyPr>
            <a:normAutofit/>
          </a:bodyPr>
          <a:lstStyle/>
          <a:p>
            <a:r>
              <a:rPr lang="en-US" sz="3200" dirty="0" smtClean="0"/>
              <a:t>THE LANGUAGE FLAGSHIP:  OVERSEAS MODEL</a:t>
            </a:r>
          </a:p>
        </p:txBody>
      </p:sp>
      <p:sp>
        <p:nvSpPr>
          <p:cNvPr id="8" name="Slide Number Placeholder 7"/>
          <p:cNvSpPr>
            <a:spLocks noGrp="1"/>
          </p:cNvSpPr>
          <p:nvPr>
            <p:ph type="sldNum" sz="quarter" idx="12"/>
          </p:nvPr>
        </p:nvSpPr>
        <p:spPr/>
        <p:txBody>
          <a:bodyPr>
            <a:normAutofit fontScale="85000" lnSpcReduction="20000"/>
          </a:bodyPr>
          <a:lstStyle/>
          <a:p>
            <a:fld id="{AB5A73AE-B586-41CB-80ED-8A24BB71AA39}" type="slidenum">
              <a:rPr lang="en-US" smtClean="0"/>
              <a:pPr/>
              <a:t>17</a:t>
            </a:fld>
            <a:endParaRPr lang="en-US"/>
          </a:p>
        </p:txBody>
      </p:sp>
      <p:sp>
        <p:nvSpPr>
          <p:cNvPr id="7171" name="Rectangle 3"/>
          <p:cNvSpPr>
            <a:spLocks noGrp="1" noChangeArrowheads="1"/>
          </p:cNvSpPr>
          <p:nvPr>
            <p:ph sz="quarter" idx="1"/>
          </p:nvPr>
        </p:nvSpPr>
        <p:spPr/>
        <p:txBody>
          <a:bodyPr>
            <a:noAutofit/>
          </a:bodyPr>
          <a:lstStyle/>
          <a:p>
            <a:pPr marL="3175" indent="-3175">
              <a:spcBef>
                <a:spcPts val="0"/>
              </a:spcBef>
              <a:buNone/>
            </a:pPr>
            <a:endParaRPr lang="en-US" sz="2000" dirty="0" smtClean="0"/>
          </a:p>
          <a:p>
            <a:pPr marL="3175" indent="227013">
              <a:spcBef>
                <a:spcPts val="0"/>
              </a:spcBef>
              <a:buFont typeface="Wingdings" pitchFamily="2" charset="2"/>
              <a:buChar char="§"/>
            </a:pPr>
            <a:r>
              <a:rPr lang="en-US" sz="2000" dirty="0" smtClean="0"/>
              <a:t>Academic year capstone experience includes:</a:t>
            </a:r>
          </a:p>
          <a:p>
            <a:pPr marL="323215" lvl="1" indent="227013">
              <a:spcBef>
                <a:spcPts val="0"/>
              </a:spcBef>
              <a:buFont typeface="Wingdings" pitchFamily="2" charset="2"/>
              <a:buChar char="§"/>
            </a:pPr>
            <a:r>
              <a:rPr lang="en-US" sz="1700" dirty="0" smtClean="0"/>
              <a:t>Intensive Language Instruction</a:t>
            </a:r>
          </a:p>
          <a:p>
            <a:pPr marL="323215" lvl="1" indent="227013">
              <a:spcBef>
                <a:spcPts val="0"/>
              </a:spcBef>
              <a:buFont typeface="Wingdings" pitchFamily="2" charset="2"/>
              <a:buChar char="§"/>
            </a:pPr>
            <a:r>
              <a:rPr lang="en-US" sz="1700" dirty="0" smtClean="0"/>
              <a:t>Direct Enrollment in courses at foreign partner institutions</a:t>
            </a:r>
          </a:p>
          <a:p>
            <a:pPr marL="323215" lvl="1" indent="227013">
              <a:spcBef>
                <a:spcPts val="0"/>
              </a:spcBef>
              <a:buFont typeface="Wingdings" pitchFamily="2" charset="2"/>
              <a:buChar char="§"/>
            </a:pPr>
            <a:r>
              <a:rPr lang="en-US" sz="1700" dirty="0" smtClean="0"/>
              <a:t>Internship experiences utilizing target language</a:t>
            </a:r>
          </a:p>
          <a:p>
            <a:pPr marL="323215" lvl="1" indent="227013">
              <a:spcBef>
                <a:spcPts val="0"/>
              </a:spcBef>
              <a:buFont typeface="Wingdings" pitchFamily="2" charset="2"/>
              <a:buChar char="§"/>
            </a:pPr>
            <a:endParaRPr lang="en-US" sz="1700" dirty="0" smtClean="0"/>
          </a:p>
          <a:p>
            <a:pPr marL="3175" indent="227013">
              <a:spcBef>
                <a:spcPts val="0"/>
              </a:spcBef>
              <a:buFont typeface="Wingdings" pitchFamily="2" charset="2"/>
              <a:buChar char="§"/>
            </a:pPr>
            <a:r>
              <a:rPr lang="en-US" sz="2000" dirty="0" smtClean="0"/>
              <a:t>Rigorous selection process by academic councils</a:t>
            </a:r>
          </a:p>
          <a:p>
            <a:pPr marL="3175" indent="227013">
              <a:spcBef>
                <a:spcPts val="0"/>
              </a:spcBef>
              <a:buFont typeface="Wingdings" pitchFamily="2" charset="2"/>
              <a:buChar char="§"/>
            </a:pPr>
            <a:endParaRPr lang="en-US" sz="2000" dirty="0" smtClean="0"/>
          </a:p>
          <a:p>
            <a:pPr marL="3175" indent="227013">
              <a:spcBef>
                <a:spcPts val="0"/>
              </a:spcBef>
              <a:buFont typeface="Wingdings" pitchFamily="2" charset="2"/>
              <a:buChar char="§"/>
            </a:pPr>
            <a:r>
              <a:rPr lang="en-US" sz="2000" dirty="0" smtClean="0"/>
              <a:t>Minimum of ACTFL Advanced (ILR 2) skill in 2 modalities for admission</a:t>
            </a:r>
          </a:p>
          <a:p>
            <a:pPr marL="3175" indent="227013">
              <a:spcBef>
                <a:spcPts val="0"/>
              </a:spcBef>
              <a:buFont typeface="Wingdings" pitchFamily="2" charset="2"/>
              <a:buChar char="§"/>
            </a:pPr>
            <a:endParaRPr lang="en-US" sz="2000" dirty="0" smtClean="0"/>
          </a:p>
          <a:p>
            <a:pPr marL="3175" indent="227013">
              <a:spcBef>
                <a:spcPts val="0"/>
              </a:spcBef>
              <a:buFont typeface="Wingdings" pitchFamily="2" charset="2"/>
              <a:buChar char="§"/>
            </a:pPr>
            <a:r>
              <a:rPr lang="en-US" sz="2000" dirty="0" smtClean="0"/>
              <a:t>Articulation with U.S. Flagship campuses</a:t>
            </a:r>
          </a:p>
          <a:p>
            <a:pPr marL="3175" indent="227013">
              <a:spcBef>
                <a:spcPts val="0"/>
              </a:spcBef>
              <a:buFont typeface="Wingdings" pitchFamily="2" charset="2"/>
              <a:buChar char="§"/>
            </a:pPr>
            <a:endParaRPr lang="en-US" sz="2000" dirty="0" smtClean="0"/>
          </a:p>
          <a:p>
            <a:pPr marL="3175" indent="-3175">
              <a:spcBef>
                <a:spcPts val="0"/>
              </a:spcBef>
              <a:buNone/>
            </a:pPr>
            <a:endParaRPr lang="en-US" sz="2000" dirty="0" smtClean="0"/>
          </a:p>
          <a:p>
            <a:pPr marL="3175" indent="-3175">
              <a:buNone/>
            </a:pPr>
            <a:endParaRPr lang="en-US" sz="2000" dirty="0" smtClean="0"/>
          </a:p>
        </p:txBody>
      </p:sp>
      <p:pic>
        <p:nvPicPr>
          <p:cNvPr id="11" name="Picture 4" descr="nseplogo"/>
          <p:cNvPicPr>
            <a:picLocks noChangeAspect="1" noChangeArrowheads="1"/>
          </p:cNvPicPr>
          <p:nvPr/>
        </p:nvPicPr>
        <p:blipFill>
          <a:blip r:embed="rId2" cstate="print"/>
          <a:srcRect/>
          <a:stretch>
            <a:fillRect/>
          </a:stretch>
        </p:blipFill>
        <p:spPr bwMode="auto">
          <a:xfrm>
            <a:off x="304800" y="457200"/>
            <a:ext cx="658813" cy="652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90600" y="228600"/>
            <a:ext cx="7775448" cy="990600"/>
          </a:xfrm>
        </p:spPr>
        <p:txBody>
          <a:bodyPr>
            <a:normAutofit/>
          </a:bodyPr>
          <a:lstStyle/>
          <a:p>
            <a:r>
              <a:rPr lang="en-US" sz="3200" dirty="0" smtClean="0"/>
              <a:t>THE LANGUAGE FLAGSHIP</a:t>
            </a:r>
          </a:p>
        </p:txBody>
      </p:sp>
      <p:sp>
        <p:nvSpPr>
          <p:cNvPr id="8" name="Slide Number Placeholder 7"/>
          <p:cNvSpPr>
            <a:spLocks noGrp="1"/>
          </p:cNvSpPr>
          <p:nvPr>
            <p:ph type="sldNum" sz="quarter" idx="12"/>
          </p:nvPr>
        </p:nvSpPr>
        <p:spPr/>
        <p:txBody>
          <a:bodyPr>
            <a:normAutofit fontScale="85000" lnSpcReduction="20000"/>
          </a:bodyPr>
          <a:lstStyle/>
          <a:p>
            <a:fld id="{AB5A73AE-B586-41CB-80ED-8A24BB71AA39}" type="slidenum">
              <a:rPr lang="en-US" smtClean="0"/>
              <a:pPr/>
              <a:t>18</a:t>
            </a:fld>
            <a:endParaRPr lang="en-US"/>
          </a:p>
        </p:txBody>
      </p:sp>
      <p:pic>
        <p:nvPicPr>
          <p:cNvPr id="11" name="Picture 4" descr="nseplogo"/>
          <p:cNvPicPr>
            <a:picLocks noChangeAspect="1" noChangeArrowheads="1"/>
          </p:cNvPicPr>
          <p:nvPr/>
        </p:nvPicPr>
        <p:blipFill>
          <a:blip r:embed="rId2" cstate="print"/>
          <a:srcRect/>
          <a:stretch>
            <a:fillRect/>
          </a:stretch>
        </p:blipFill>
        <p:spPr bwMode="auto">
          <a:xfrm>
            <a:off x="304800" y="457200"/>
            <a:ext cx="658813" cy="652463"/>
          </a:xfrm>
          <a:prstGeom prst="rect">
            <a:avLst/>
          </a:prstGeom>
          <a:noFill/>
          <a:ln w="9525">
            <a:noFill/>
            <a:miter lim="800000"/>
            <a:headEnd/>
            <a:tailEnd/>
          </a:ln>
        </p:spPr>
      </p:pic>
      <p:graphicFrame>
        <p:nvGraphicFramePr>
          <p:cNvPr id="12" name="Chart 11"/>
          <p:cNvGraphicFramePr/>
          <p:nvPr/>
        </p:nvGraphicFramePr>
        <p:xfrm>
          <a:off x="533401" y="1676400"/>
          <a:ext cx="8229599" cy="48006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90600" y="228600"/>
            <a:ext cx="7775448" cy="990600"/>
          </a:xfrm>
        </p:spPr>
        <p:txBody>
          <a:bodyPr>
            <a:normAutofit/>
          </a:bodyPr>
          <a:lstStyle/>
          <a:p>
            <a:r>
              <a:rPr lang="en-US" sz="3200" dirty="0" smtClean="0"/>
              <a:t>THE LANGUAGE FLAGSHIP</a:t>
            </a:r>
          </a:p>
        </p:txBody>
      </p:sp>
      <p:sp>
        <p:nvSpPr>
          <p:cNvPr id="8" name="Slide Number Placeholder 7"/>
          <p:cNvSpPr>
            <a:spLocks noGrp="1"/>
          </p:cNvSpPr>
          <p:nvPr>
            <p:ph type="sldNum" sz="quarter" idx="12"/>
          </p:nvPr>
        </p:nvSpPr>
        <p:spPr/>
        <p:txBody>
          <a:bodyPr>
            <a:normAutofit fontScale="85000" lnSpcReduction="20000"/>
          </a:bodyPr>
          <a:lstStyle/>
          <a:p>
            <a:fld id="{AB5A73AE-B586-41CB-80ED-8A24BB71AA39}" type="slidenum">
              <a:rPr lang="en-US" smtClean="0"/>
              <a:pPr/>
              <a:t>19</a:t>
            </a:fld>
            <a:endParaRPr lang="en-US"/>
          </a:p>
        </p:txBody>
      </p:sp>
      <p:pic>
        <p:nvPicPr>
          <p:cNvPr id="11" name="Picture 4" descr="nseplogo"/>
          <p:cNvPicPr>
            <a:picLocks noChangeAspect="1" noChangeArrowheads="1"/>
          </p:cNvPicPr>
          <p:nvPr/>
        </p:nvPicPr>
        <p:blipFill>
          <a:blip r:embed="rId2" cstate="print"/>
          <a:srcRect/>
          <a:stretch>
            <a:fillRect/>
          </a:stretch>
        </p:blipFill>
        <p:spPr bwMode="auto">
          <a:xfrm>
            <a:off x="304800" y="457200"/>
            <a:ext cx="658813" cy="652463"/>
          </a:xfrm>
          <a:prstGeom prst="rect">
            <a:avLst/>
          </a:prstGeom>
          <a:noFill/>
          <a:ln w="9525">
            <a:noFill/>
            <a:miter lim="800000"/>
            <a:headEnd/>
            <a:tailEnd/>
          </a:ln>
        </p:spPr>
      </p:pic>
      <p:graphicFrame>
        <p:nvGraphicFramePr>
          <p:cNvPr id="10" name="Content Placeholder 9"/>
          <p:cNvGraphicFramePr>
            <a:graphicFrameLocks noGrp="1"/>
          </p:cNvGraphicFramePr>
          <p:nvPr>
            <p:ph sz="quarter" idx="1"/>
          </p:nvPr>
        </p:nvGraphicFramePr>
        <p:xfrm>
          <a:off x="612775" y="1600200"/>
          <a:ext cx="8153400" cy="49530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90600" y="228600"/>
            <a:ext cx="7775448" cy="990600"/>
          </a:xfrm>
        </p:spPr>
        <p:txBody>
          <a:bodyPr>
            <a:normAutofit/>
          </a:bodyPr>
          <a:lstStyle/>
          <a:p>
            <a:r>
              <a:rPr lang="en-US" sz="3200" dirty="0" smtClean="0"/>
              <a:t>FLAGSHIP INITIATIVES</a:t>
            </a:r>
          </a:p>
        </p:txBody>
      </p:sp>
      <p:sp>
        <p:nvSpPr>
          <p:cNvPr id="8" name="Slide Number Placeholder 7"/>
          <p:cNvSpPr>
            <a:spLocks noGrp="1"/>
          </p:cNvSpPr>
          <p:nvPr>
            <p:ph type="sldNum" sz="quarter" idx="12"/>
          </p:nvPr>
        </p:nvSpPr>
        <p:spPr/>
        <p:txBody>
          <a:bodyPr>
            <a:normAutofit fontScale="85000" lnSpcReduction="20000"/>
          </a:bodyPr>
          <a:lstStyle/>
          <a:p>
            <a:fld id="{AB5A73AE-B586-41CB-80ED-8A24BB71AA39}" type="slidenum">
              <a:rPr lang="en-US" smtClean="0"/>
              <a:pPr/>
              <a:t>20</a:t>
            </a:fld>
            <a:endParaRPr lang="en-US" dirty="0"/>
          </a:p>
        </p:txBody>
      </p:sp>
      <p:sp>
        <p:nvSpPr>
          <p:cNvPr id="7171" name="Rectangle 3"/>
          <p:cNvSpPr>
            <a:spLocks noGrp="1" noChangeArrowheads="1"/>
          </p:cNvSpPr>
          <p:nvPr>
            <p:ph sz="quarter" idx="1"/>
          </p:nvPr>
        </p:nvSpPr>
        <p:spPr/>
        <p:txBody>
          <a:bodyPr>
            <a:noAutofit/>
          </a:bodyPr>
          <a:lstStyle/>
          <a:p>
            <a:pPr>
              <a:spcBef>
                <a:spcPts val="0"/>
              </a:spcBef>
              <a:buFont typeface="Wingdings" pitchFamily="2" charset="2"/>
              <a:buChar char="§"/>
            </a:pPr>
            <a:r>
              <a:rPr lang="en-US" sz="2000" dirty="0" smtClean="0"/>
              <a:t>NSEP student certification system, which tracks individual student progress through courses taken and time sequenced student assessments;</a:t>
            </a:r>
          </a:p>
          <a:p>
            <a:pPr>
              <a:spcBef>
                <a:spcPts val="0"/>
              </a:spcBef>
              <a:buFont typeface="Wingdings" pitchFamily="2" charset="2"/>
              <a:buChar char="§"/>
            </a:pPr>
            <a:endParaRPr lang="en-US" sz="2000" dirty="0" smtClean="0"/>
          </a:p>
          <a:p>
            <a:pPr>
              <a:spcBef>
                <a:spcPts val="0"/>
              </a:spcBef>
              <a:buFont typeface="Wingdings" pitchFamily="2" charset="2"/>
              <a:buChar char="§"/>
            </a:pPr>
            <a:r>
              <a:rPr lang="en-US" sz="2000" dirty="0" smtClean="0"/>
              <a:t>K-12 programs for Chinese and Arabic (University of Oregon, Brigham Young University, Michigan State University leads)</a:t>
            </a:r>
          </a:p>
          <a:p>
            <a:pPr>
              <a:spcBef>
                <a:spcPts val="0"/>
              </a:spcBef>
              <a:buFont typeface="Wingdings" pitchFamily="2" charset="2"/>
              <a:buChar char="§"/>
            </a:pPr>
            <a:endParaRPr lang="en-US" sz="2000" dirty="0" smtClean="0"/>
          </a:p>
          <a:p>
            <a:pPr>
              <a:spcBef>
                <a:spcPts val="0"/>
              </a:spcBef>
              <a:buFont typeface="Wingdings" pitchFamily="2" charset="2"/>
              <a:buChar char="§"/>
            </a:pPr>
            <a:r>
              <a:rPr lang="en-US" sz="2000" dirty="0" smtClean="0"/>
              <a:t>Completion of a Critical Language in K-12 national census, which contacted 23,000+ High Schools across the nation to determine their language offerings;</a:t>
            </a:r>
          </a:p>
          <a:p>
            <a:pPr>
              <a:spcBef>
                <a:spcPts val="0"/>
              </a:spcBef>
              <a:buFont typeface="Wingdings" pitchFamily="2" charset="2"/>
              <a:buChar char="§"/>
            </a:pPr>
            <a:endParaRPr lang="en-US" sz="2000" dirty="0" smtClean="0"/>
          </a:p>
          <a:p>
            <a:pPr>
              <a:spcBef>
                <a:spcPts val="0"/>
              </a:spcBef>
              <a:buFont typeface="Wingdings" pitchFamily="2" charset="2"/>
              <a:buChar char="§"/>
            </a:pPr>
            <a:r>
              <a:rPr lang="en-US" sz="2000" dirty="0" smtClean="0"/>
              <a:t>Significant investment in assessment through the development of medium and high stakes assessments, which use both the ACTFL and ILR rubrics for measuring student progress</a:t>
            </a:r>
          </a:p>
        </p:txBody>
      </p:sp>
      <p:pic>
        <p:nvPicPr>
          <p:cNvPr id="11" name="Picture 4" descr="nseplogo"/>
          <p:cNvPicPr>
            <a:picLocks noChangeAspect="1" noChangeArrowheads="1"/>
          </p:cNvPicPr>
          <p:nvPr/>
        </p:nvPicPr>
        <p:blipFill>
          <a:blip r:embed="rId2" cstate="print"/>
          <a:srcRect/>
          <a:stretch>
            <a:fillRect/>
          </a:stretch>
        </p:blipFill>
        <p:spPr bwMode="auto">
          <a:xfrm>
            <a:off x="304800" y="457200"/>
            <a:ext cx="658813" cy="652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90600" y="228600"/>
            <a:ext cx="8153400" cy="990600"/>
          </a:xfrm>
        </p:spPr>
        <p:txBody>
          <a:bodyPr>
            <a:normAutofit/>
          </a:bodyPr>
          <a:lstStyle/>
          <a:p>
            <a:r>
              <a:rPr lang="en-US" sz="3200" dirty="0" smtClean="0"/>
              <a:t>PILOT FLAGSHIP/ROTC INITIATIVE:</a:t>
            </a:r>
          </a:p>
        </p:txBody>
      </p:sp>
      <p:sp>
        <p:nvSpPr>
          <p:cNvPr id="8" name="Slide Number Placeholder 7"/>
          <p:cNvSpPr>
            <a:spLocks noGrp="1"/>
          </p:cNvSpPr>
          <p:nvPr>
            <p:ph type="sldNum" sz="quarter" idx="12"/>
          </p:nvPr>
        </p:nvSpPr>
        <p:spPr/>
        <p:txBody>
          <a:bodyPr>
            <a:normAutofit fontScale="85000" lnSpcReduction="20000"/>
          </a:bodyPr>
          <a:lstStyle/>
          <a:p>
            <a:fld id="{AB5A73AE-B586-41CB-80ED-8A24BB71AA39}" type="slidenum">
              <a:rPr lang="en-US" smtClean="0"/>
              <a:pPr/>
              <a:t>21</a:t>
            </a:fld>
            <a:endParaRPr lang="en-US"/>
          </a:p>
        </p:txBody>
      </p:sp>
      <p:sp>
        <p:nvSpPr>
          <p:cNvPr id="7171" name="Rectangle 3"/>
          <p:cNvSpPr>
            <a:spLocks noGrp="1" noChangeArrowheads="1"/>
          </p:cNvSpPr>
          <p:nvPr>
            <p:ph sz="quarter" idx="1"/>
          </p:nvPr>
        </p:nvSpPr>
        <p:spPr/>
        <p:txBody>
          <a:bodyPr>
            <a:noAutofit/>
          </a:bodyPr>
          <a:lstStyle/>
          <a:p>
            <a:pPr>
              <a:spcAft>
                <a:spcPct val="55000"/>
              </a:spcAft>
              <a:buNone/>
            </a:pPr>
            <a:r>
              <a:rPr lang="en-US" sz="2000" dirty="0" smtClean="0"/>
              <a:t>Combine strengths of The Language Flagship and Project Global Officer programs through Pilot Programs in Chinese Language</a:t>
            </a:r>
          </a:p>
          <a:p>
            <a:pPr lvl="1">
              <a:spcAft>
                <a:spcPct val="55000"/>
              </a:spcAft>
            </a:pPr>
            <a:r>
              <a:rPr lang="en-US" sz="1700" dirty="0" smtClean="0"/>
              <a:t>North Georgia College and State University</a:t>
            </a:r>
          </a:p>
          <a:p>
            <a:pPr lvl="1">
              <a:spcAft>
                <a:spcPct val="55000"/>
              </a:spcAft>
            </a:pPr>
            <a:r>
              <a:rPr lang="en-US" sz="1700" dirty="0" smtClean="0"/>
              <a:t>Georgia Tech</a:t>
            </a:r>
          </a:p>
          <a:p>
            <a:pPr lvl="1">
              <a:spcAft>
                <a:spcPct val="55000"/>
              </a:spcAft>
            </a:pPr>
            <a:r>
              <a:rPr lang="en-US" sz="1700" dirty="0" smtClean="0"/>
              <a:t>Arizona State University </a:t>
            </a:r>
          </a:p>
          <a:p>
            <a:pPr>
              <a:spcAft>
                <a:spcPct val="55000"/>
              </a:spcAft>
            </a:pPr>
            <a:r>
              <a:rPr lang="en-US" sz="2000" dirty="0" smtClean="0"/>
              <a:t>Work with ROTC (Army, Air Force, Navy) to extend instruction for high level language proficiency with overseas immersion experience to ROTC cadets</a:t>
            </a:r>
          </a:p>
          <a:p>
            <a:pPr>
              <a:spcAft>
                <a:spcPct val="55000"/>
              </a:spcAft>
            </a:pPr>
            <a:r>
              <a:rPr lang="en-US" sz="2000" dirty="0" smtClean="0"/>
              <a:t>Change culture in universities, and gain flexibility and support within ROTC</a:t>
            </a:r>
          </a:p>
          <a:p>
            <a:pPr>
              <a:spcAft>
                <a:spcPct val="55000"/>
              </a:spcAft>
            </a:pPr>
            <a:r>
              <a:rPr lang="en-US" sz="2000" dirty="0" smtClean="0"/>
              <a:t>National coordinator to advocate for Flagship enhanced opportunities for ROTC students</a:t>
            </a:r>
          </a:p>
          <a:p>
            <a:pPr>
              <a:spcAft>
                <a:spcPct val="55000"/>
              </a:spcAft>
            </a:pPr>
            <a:endParaRPr lang="en-US" sz="2000" dirty="0" smtClean="0"/>
          </a:p>
          <a:p>
            <a:pPr>
              <a:spcAft>
                <a:spcPct val="55000"/>
              </a:spcAft>
            </a:pPr>
            <a:endParaRPr lang="en-US" sz="2000" dirty="0" smtClean="0"/>
          </a:p>
        </p:txBody>
      </p:sp>
      <p:pic>
        <p:nvPicPr>
          <p:cNvPr id="11" name="Picture 4" descr="nseplogo"/>
          <p:cNvPicPr>
            <a:picLocks noChangeAspect="1" noChangeArrowheads="1"/>
          </p:cNvPicPr>
          <p:nvPr/>
        </p:nvPicPr>
        <p:blipFill>
          <a:blip r:embed="rId2" cstate="print"/>
          <a:srcRect/>
          <a:stretch>
            <a:fillRect/>
          </a:stretch>
        </p:blipFill>
        <p:spPr bwMode="auto">
          <a:xfrm>
            <a:off x="304800" y="457200"/>
            <a:ext cx="658813" cy="652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90600" y="228600"/>
            <a:ext cx="8153400" cy="1143000"/>
          </a:xfrm>
        </p:spPr>
        <p:txBody>
          <a:bodyPr>
            <a:normAutofit/>
          </a:bodyPr>
          <a:lstStyle/>
          <a:p>
            <a:r>
              <a:rPr lang="en-US" sz="3200" dirty="0" smtClean="0"/>
              <a:t>DEFENSE LANGUAGE AND </a:t>
            </a:r>
            <a:br>
              <a:rPr lang="en-US" sz="3200" dirty="0" smtClean="0"/>
            </a:br>
            <a:r>
              <a:rPr lang="en-US" sz="3200" dirty="0" smtClean="0"/>
              <a:t>NATIONAL SECURITY EDUCATION OFFICE</a:t>
            </a:r>
            <a:endParaRPr lang="en-US" sz="3200" dirty="0" smtClean="0"/>
          </a:p>
        </p:txBody>
      </p:sp>
      <p:sp>
        <p:nvSpPr>
          <p:cNvPr id="8" name="Slide Number Placeholder 7"/>
          <p:cNvSpPr>
            <a:spLocks noGrp="1"/>
          </p:cNvSpPr>
          <p:nvPr>
            <p:ph type="sldNum" sz="quarter" idx="12"/>
          </p:nvPr>
        </p:nvSpPr>
        <p:spPr/>
        <p:txBody>
          <a:bodyPr>
            <a:normAutofit fontScale="85000" lnSpcReduction="20000"/>
          </a:bodyPr>
          <a:lstStyle/>
          <a:p>
            <a:fld id="{AB5A73AE-B586-41CB-80ED-8A24BB71AA39}" type="slidenum">
              <a:rPr lang="en-US" smtClean="0"/>
              <a:pPr/>
              <a:t>22</a:t>
            </a:fld>
            <a:endParaRPr lang="en-US"/>
          </a:p>
        </p:txBody>
      </p:sp>
      <p:sp>
        <p:nvSpPr>
          <p:cNvPr id="7171" name="Rectangle 3"/>
          <p:cNvSpPr>
            <a:spLocks noGrp="1" noChangeArrowheads="1"/>
          </p:cNvSpPr>
          <p:nvPr>
            <p:ph sz="quarter" idx="1"/>
          </p:nvPr>
        </p:nvSpPr>
        <p:spPr/>
        <p:txBody>
          <a:bodyPr>
            <a:noAutofit/>
          </a:bodyPr>
          <a:lstStyle/>
          <a:p>
            <a:pPr>
              <a:spcBef>
                <a:spcPts val="0"/>
              </a:spcBef>
              <a:buNone/>
            </a:pPr>
            <a:r>
              <a:rPr lang="en-US" sz="2000" dirty="0" smtClean="0"/>
              <a:t>PROJECT GLOBAL OFFICER (Project GO):</a:t>
            </a:r>
          </a:p>
          <a:p>
            <a:pPr marL="0" indent="0">
              <a:spcBef>
                <a:spcPts val="0"/>
              </a:spcBef>
              <a:buNone/>
            </a:pPr>
            <a:r>
              <a:rPr lang="en-US" sz="2000" dirty="0" smtClean="0"/>
              <a:t>Initiative </a:t>
            </a:r>
            <a:r>
              <a:rPr lang="en-US" sz="2000" dirty="0" smtClean="0"/>
              <a:t>to </a:t>
            </a:r>
            <a:r>
              <a:rPr lang="en-US" sz="2000" dirty="0" smtClean="0"/>
              <a:t>enhance foreign language learning for Reserve Officer Training Corps (ROTC) students enrolled at institutions of higher education. </a:t>
            </a:r>
            <a:endParaRPr lang="en-US" sz="2000" dirty="0" smtClean="0"/>
          </a:p>
          <a:p>
            <a:pPr marL="0" indent="0">
              <a:spcBef>
                <a:spcPts val="0"/>
              </a:spcBef>
              <a:buNone/>
            </a:pPr>
            <a:endParaRPr lang="en-US" sz="2000" dirty="0" smtClean="0"/>
          </a:p>
          <a:p>
            <a:pPr marL="0" indent="0">
              <a:spcBef>
                <a:spcPts val="0"/>
              </a:spcBef>
              <a:buNone/>
            </a:pPr>
            <a:r>
              <a:rPr lang="en-US" sz="2000" dirty="0" smtClean="0"/>
              <a:t>LANGUAGE TRAINING CENTERS:</a:t>
            </a:r>
          </a:p>
          <a:p>
            <a:pPr marL="0" indent="0">
              <a:spcBef>
                <a:spcPts val="0"/>
              </a:spcBef>
              <a:buNone/>
            </a:pPr>
            <a:r>
              <a:rPr lang="en-US" sz="2000" dirty="0" smtClean="0"/>
              <a:t>Initiative to leverage academic expertise in critical languages, cultures, and strategic regions to train DoD personnel</a:t>
            </a:r>
            <a:r>
              <a:rPr lang="en-US" sz="2000" dirty="0" smtClean="0"/>
              <a:t>.</a:t>
            </a:r>
          </a:p>
          <a:p>
            <a:pPr marL="0" indent="0">
              <a:spcBef>
                <a:spcPts val="0"/>
              </a:spcBef>
              <a:buNone/>
            </a:pPr>
            <a:endParaRPr lang="en-US" sz="2000" dirty="0" smtClean="0"/>
          </a:p>
          <a:p>
            <a:pPr marL="0" indent="0">
              <a:spcBef>
                <a:spcPts val="0"/>
              </a:spcBef>
              <a:buNone/>
            </a:pPr>
            <a:r>
              <a:rPr lang="en-US" sz="2000" dirty="0" smtClean="0"/>
              <a:t>NATIONAL LANGUAGE SERVICE CORPS:</a:t>
            </a:r>
          </a:p>
          <a:p>
            <a:pPr marL="0" indent="0">
              <a:spcBef>
                <a:spcPts val="0"/>
              </a:spcBef>
              <a:buNone/>
            </a:pPr>
            <a:r>
              <a:rPr lang="en-US" sz="2000" dirty="0" smtClean="0"/>
              <a:t>Civilian </a:t>
            </a:r>
            <a:r>
              <a:rPr lang="en-US" sz="2000" dirty="0" smtClean="0"/>
              <a:t>corps of volunteers with proficiency in languages important to the security and welfare of the United </a:t>
            </a:r>
            <a:r>
              <a:rPr lang="en-US" sz="2000" dirty="0" smtClean="0"/>
              <a:t>States, who are </a:t>
            </a:r>
            <a:r>
              <a:rPr lang="en-US" sz="2000" dirty="0" smtClean="0"/>
              <a:t>willing to serve as on-call federal employees using their diverse language skills to support </a:t>
            </a:r>
            <a:r>
              <a:rPr lang="en-US" sz="2000" dirty="0" smtClean="0"/>
              <a:t>all </a:t>
            </a:r>
            <a:r>
              <a:rPr lang="en-US" sz="2000" dirty="0" smtClean="0"/>
              <a:t>federal agencies. </a:t>
            </a:r>
            <a:endParaRPr lang="en-US" sz="2000"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pPr algn="r"/>
            <a:r>
              <a:rPr lang="en-US" dirty="0" smtClean="0">
                <a:solidFill>
                  <a:schemeClr val="tx1">
                    <a:lumMod val="50000"/>
                  </a:schemeClr>
                </a:solidFill>
              </a:rPr>
              <a:t>Thank You</a:t>
            </a:r>
            <a:endParaRPr lang="en-US" dirty="0">
              <a:solidFill>
                <a:schemeClr val="tx1">
                  <a:lumMod val="50000"/>
                </a:schemeClr>
              </a:solidFill>
            </a:endParaRPr>
          </a:p>
        </p:txBody>
      </p:sp>
      <p:sp>
        <p:nvSpPr>
          <p:cNvPr id="9" name="Subtitle 8"/>
          <p:cNvSpPr>
            <a:spLocks noGrp="1"/>
          </p:cNvSpPr>
          <p:nvPr>
            <p:ph type="subTitle" idx="1"/>
          </p:nvPr>
        </p:nvSpPr>
        <p:spPr/>
        <p:txBody>
          <a:bodyPr>
            <a:normAutofit/>
          </a:bodyPr>
          <a:lstStyle/>
          <a:p>
            <a:pPr algn="ctr"/>
            <a:r>
              <a:rPr lang="en-US" sz="2000" dirty="0" smtClean="0">
                <a:solidFill>
                  <a:schemeClr val="bg1"/>
                </a:solidFill>
              </a:rPr>
              <a:t>Sam Eisen – samuel.eisen@wso.whs.mil or 703.696. 5673</a:t>
            </a:r>
            <a:endParaRPr lang="en-US" sz="2000" dirty="0">
              <a:solidFill>
                <a:schemeClr val="bg1"/>
              </a:solidFill>
            </a:endParaRPr>
          </a:p>
        </p:txBody>
      </p:sp>
      <p:pic>
        <p:nvPicPr>
          <p:cNvPr id="5" name="Picture 4" descr="nsep-logo.JPG"/>
          <p:cNvPicPr>
            <a:picLocks noChangeAspect="1"/>
          </p:cNvPicPr>
          <p:nvPr/>
        </p:nvPicPr>
        <p:blipFill>
          <a:blip r:embed="rId2" cstate="print"/>
          <a:stretch>
            <a:fillRect/>
          </a:stretch>
        </p:blipFill>
        <p:spPr>
          <a:xfrm>
            <a:off x="1447800" y="762000"/>
            <a:ext cx="6061340" cy="4119387"/>
          </a:xfrm>
          <a:prstGeom prst="rect">
            <a:avLst/>
          </a:prstGeom>
          <a:effectLst>
            <a:outerShdw blurRad="50800" dist="50800" dir="5400000" sx="1000" sy="1000" algn="ctr" rotWithShape="0">
              <a:srgbClr val="000000"/>
            </a:outerShdw>
          </a:effectLst>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Custom 15">
      <a:dk1>
        <a:sysClr val="windowText" lastClr="000000"/>
      </a:dk1>
      <a:lt1>
        <a:sysClr val="window" lastClr="FFFFFF"/>
      </a:lt1>
      <a:dk2>
        <a:srgbClr val="1F497D"/>
      </a:dk2>
      <a:lt2>
        <a:srgbClr val="EEECE1"/>
      </a:lt2>
      <a:accent1>
        <a:srgbClr val="004883"/>
      </a:accent1>
      <a:accent2>
        <a:srgbClr val="B3090C"/>
      </a:accent2>
      <a:accent3>
        <a:srgbClr val="9BBB59"/>
      </a:accent3>
      <a:accent4>
        <a:srgbClr val="8064A2"/>
      </a:accent4>
      <a:accent5>
        <a:srgbClr val="4BACC6"/>
      </a:accent5>
      <a:accent6>
        <a:srgbClr val="F79646"/>
      </a:accent6>
      <a:hlink>
        <a:srgbClr val="0000FF"/>
      </a:hlink>
      <a:folHlink>
        <a:srgbClr val="800080"/>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4842</TotalTime>
  <Words>1425</Words>
  <Application>Microsoft Office PowerPoint</Application>
  <PresentationFormat>On-screen Show (4:3)</PresentationFormat>
  <Paragraphs>253</Paragraphs>
  <Slides>23</Slides>
  <Notes>1</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Median</vt:lpstr>
      <vt:lpstr>     NATIONAL SECURITY  EDUCATION PROGRAM</vt:lpstr>
      <vt:lpstr>NATIONAL SECURITY EDUCATION PROGRAM:  MERGER NEWS</vt:lpstr>
      <vt:lpstr>NATIONAL SECURITY EDUCATION PROGRAM:  OBJECTIVES</vt:lpstr>
      <vt:lpstr>NSEP CORE PROGRAMS</vt:lpstr>
      <vt:lpstr>NATIONAL SECURITY EDUCATION PROGRAM: NEW INITIATIVES</vt:lpstr>
      <vt:lpstr>BOREN SCHOLARS AND FELLOWS</vt:lpstr>
      <vt:lpstr>BOREN SCHOLARS AND FELLOWS:        ORAL PROFICIENCY</vt:lpstr>
      <vt:lpstr>BOREN SCHOLARS AND FELLOWS</vt:lpstr>
      <vt:lpstr>AFRICAN LANGUAGE INITIATIVE</vt:lpstr>
      <vt:lpstr>ENGLISH FOR HERITAGE LANGUAGE SPEAKERS</vt:lpstr>
      <vt:lpstr>ENGLISH FOR HERITAGE LANGUAGE SPEAKERS</vt:lpstr>
      <vt:lpstr>THE LANGUAGE FLAGSHIP</vt:lpstr>
      <vt:lpstr>THE LANGUAGE FLAGSHIP</vt:lpstr>
      <vt:lpstr>THE LANGUAGE FLAGSHIP</vt:lpstr>
      <vt:lpstr>THE LANGUAGE FLAGSHIP</vt:lpstr>
      <vt:lpstr>THE LANGUAGE FLAGSHIP</vt:lpstr>
      <vt:lpstr>THE LANGUAGE FLAGSHIP:  OVERSEAS MODEL</vt:lpstr>
      <vt:lpstr>THE LANGUAGE FLAGSHIP</vt:lpstr>
      <vt:lpstr>THE LANGUAGE FLAGSHIP</vt:lpstr>
      <vt:lpstr>FLAGSHIP INITIATIVES</vt:lpstr>
      <vt:lpstr>PILOT FLAGSHIP/ROTC INITIATIVE:</vt:lpstr>
      <vt:lpstr>DEFENSE LANGUAGE AND  NATIONAL SECURITY EDUCATION OFFICE</vt:lpstr>
      <vt:lpstr>Thank You</vt:lpstr>
    </vt:vector>
  </TitlesOfParts>
  <Company>ndu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New Initiatives of the National Security Education Program (NSEP)</dc:title>
  <dc:creator>Administrator</dc:creator>
  <cp:lastModifiedBy>ed mcdermott</cp:lastModifiedBy>
  <cp:revision>482</cp:revision>
  <dcterms:created xsi:type="dcterms:W3CDTF">2011-06-19T10:52:59Z</dcterms:created>
  <dcterms:modified xsi:type="dcterms:W3CDTF">2012-02-09T19:31:42Z</dcterms:modified>
</cp:coreProperties>
</file>